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8" r:id="rId28"/>
    <p:sldId id="286" r:id="rId29"/>
    <p:sldId id="287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1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AD34-5937-48B1-BCD4-DB1E40D1A65E}" type="datetimeFigureOut">
              <a:rPr lang="fr-FR" smtClean="0"/>
              <a:pPr/>
              <a:t>23/03/2008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D579-681A-4996-A233-D4BACFEE28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201BD-6C0A-4EEF-A00B-E2C1C2626632}" type="datetimeFigureOut">
              <a:rPr lang="fr-FR" smtClean="0"/>
              <a:pPr/>
              <a:t>23/03/2008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BBED0-1D84-4725-98A4-621B359AAB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BED0-1D84-4725-98A4-621B359AAB2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BED0-1D84-4725-98A4-621B359AAB2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3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28596" y="635795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Michaël Madegard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2008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Madegard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Xposé RFID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CB29A-4439-489E-BF0A-39346EAC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lum bright="39000" contrast="-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Forme libre 6"/>
          <p:cNvSpPr/>
          <p:nvPr userDrawn="1"/>
        </p:nvSpPr>
        <p:spPr>
          <a:xfrm>
            <a:off x="0" y="938107"/>
            <a:ext cx="9144000" cy="311573"/>
          </a:xfrm>
          <a:custGeom>
            <a:avLst/>
            <a:gdLst>
              <a:gd name="connsiteX0" fmla="*/ 0 w 9154160"/>
              <a:gd name="connsiteY0" fmla="*/ 189653 h 311573"/>
              <a:gd name="connsiteX1" fmla="*/ 2286000 w 9154160"/>
              <a:gd name="connsiteY1" fmla="*/ 6773 h 311573"/>
              <a:gd name="connsiteX2" fmla="*/ 4460240 w 9154160"/>
              <a:gd name="connsiteY2" fmla="*/ 230293 h 311573"/>
              <a:gd name="connsiteX3" fmla="*/ 6969760 w 9154160"/>
              <a:gd name="connsiteY3" fmla="*/ 47413 h 311573"/>
              <a:gd name="connsiteX4" fmla="*/ 9154160 w 9154160"/>
              <a:gd name="connsiteY4" fmla="*/ 311573 h 31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311573">
                <a:moveTo>
                  <a:pt x="0" y="189653"/>
                </a:moveTo>
                <a:cubicBezTo>
                  <a:pt x="771313" y="94826"/>
                  <a:pt x="1542627" y="0"/>
                  <a:pt x="2286000" y="6773"/>
                </a:cubicBezTo>
                <a:cubicBezTo>
                  <a:pt x="3029373" y="13546"/>
                  <a:pt x="3679613" y="223520"/>
                  <a:pt x="4460240" y="230293"/>
                </a:cubicBezTo>
                <a:cubicBezTo>
                  <a:pt x="5240867" y="237066"/>
                  <a:pt x="6187440" y="33866"/>
                  <a:pt x="6969760" y="47413"/>
                </a:cubicBezTo>
                <a:cubicBezTo>
                  <a:pt x="7752080" y="60960"/>
                  <a:pt x="8453120" y="186266"/>
                  <a:pt x="9154160" y="311573"/>
                </a:cubicBezTo>
              </a:path>
            </a:pathLst>
          </a:custGeom>
          <a:ln w="50800" cap="rnd" cmpd="sng">
            <a:solidFill>
              <a:schemeClr val="tx1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28596" y="635795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Michaël Madegard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6500826" y="635795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2008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3000364" y="635795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RFID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43438" y="2285992"/>
            <a:ext cx="4071966" cy="3214710"/>
          </a:xfrm>
        </p:spPr>
        <p:txBody>
          <a:bodyPr>
            <a:normAutofit/>
          </a:bodyPr>
          <a:lstStyle/>
          <a:p>
            <a:pPr algn="l"/>
            <a:r>
              <a:rPr lang="fr-FR" sz="5400" b="1" dirty="0" smtClean="0">
                <a:solidFill>
                  <a:schemeClr val="tx1"/>
                </a:solidFill>
              </a:rPr>
              <a:t>R</a:t>
            </a:r>
            <a:r>
              <a:rPr lang="fr-FR" sz="5400" dirty="0" smtClean="0">
                <a:solidFill>
                  <a:schemeClr val="tx1"/>
                </a:solidFill>
              </a:rPr>
              <a:t>adio</a:t>
            </a:r>
          </a:p>
          <a:p>
            <a:pPr algn="l"/>
            <a:r>
              <a:rPr lang="fr-FR" sz="5400" b="1" dirty="0" err="1" smtClean="0">
                <a:solidFill>
                  <a:schemeClr val="tx1"/>
                </a:solidFill>
              </a:rPr>
              <a:t>F</a:t>
            </a:r>
            <a:r>
              <a:rPr lang="fr-FR" sz="5400" dirty="0" err="1" smtClean="0">
                <a:solidFill>
                  <a:schemeClr val="tx1"/>
                </a:solidFill>
              </a:rPr>
              <a:t>requency</a:t>
            </a:r>
            <a:endParaRPr lang="fr-FR" sz="5400" dirty="0" smtClean="0">
              <a:solidFill>
                <a:schemeClr val="tx1"/>
              </a:solidFill>
            </a:endParaRPr>
          </a:p>
          <a:p>
            <a:pPr algn="l"/>
            <a:r>
              <a:rPr lang="fr-FR" sz="5400" b="1" dirty="0" err="1" smtClean="0">
                <a:solidFill>
                  <a:schemeClr val="tx1"/>
                </a:solidFill>
              </a:rPr>
              <a:t>ID</a:t>
            </a:r>
            <a:r>
              <a:rPr lang="fr-FR" sz="5400" dirty="0" err="1" smtClean="0">
                <a:solidFill>
                  <a:schemeClr val="tx1"/>
                </a:solidFill>
              </a:rPr>
              <a:t>entification</a:t>
            </a:r>
            <a:endParaRPr lang="fr-FR" sz="5400" dirty="0">
              <a:solidFill>
                <a:schemeClr val="tx1"/>
              </a:solidFill>
            </a:endParaRPr>
          </a:p>
        </p:txBody>
      </p:sp>
      <p:pic>
        <p:nvPicPr>
          <p:cNvPr id="4" name="Image 3" descr="RF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928802"/>
            <a:ext cx="3265317" cy="3571876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21429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Exposé Système &amp; Réseaux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Fréquences</a:t>
            </a:r>
            <a:endParaRPr lang="fr-FR" sz="320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57200" y="2071678"/>
            <a:ext cx="8258204" cy="321471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&lt; 135 kHz</a:t>
            </a:r>
          </a:p>
          <a:p>
            <a:r>
              <a:rPr lang="fr-FR" sz="2400" dirty="0" smtClean="0"/>
              <a:t>13,56 MHz</a:t>
            </a:r>
          </a:p>
          <a:p>
            <a:r>
              <a:rPr lang="fr-FR" sz="2400" dirty="0" smtClean="0"/>
              <a:t>433 MHz</a:t>
            </a:r>
          </a:p>
          <a:p>
            <a:r>
              <a:rPr lang="fr-FR" sz="2400" dirty="0" smtClean="0"/>
              <a:t>862 à 928 MHz : UHF</a:t>
            </a:r>
          </a:p>
          <a:p>
            <a:pPr lvl="1">
              <a:buFont typeface="Wingdings 3" pitchFamily="18" charset="2"/>
              <a:buChar char=""/>
            </a:pPr>
            <a:r>
              <a:rPr lang="fr-FR" sz="2400" dirty="0" smtClean="0"/>
              <a:t> France: 865.6 – 867.6;  869.4 – 869.65 MHz</a:t>
            </a:r>
          </a:p>
          <a:p>
            <a:r>
              <a:rPr lang="fr-FR" sz="2400" dirty="0" smtClean="0"/>
              <a:t>2,45 GHz : micro-ondes</a:t>
            </a:r>
          </a:p>
          <a:p>
            <a:r>
              <a:rPr lang="fr-FR" sz="2400" dirty="0" smtClean="0"/>
              <a:t>5,8 GHz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rfid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85926"/>
            <a:ext cx="5357850" cy="3421475"/>
          </a:xfrm>
        </p:spPr>
      </p:pic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28794" y="5357826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Modes de transfert : simultané ou non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Half</a:t>
            </a:r>
            <a:r>
              <a:rPr lang="fr-FR" sz="2400" dirty="0" smtClean="0"/>
              <a:t>-duplex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212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Couche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Transpondeur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Station de base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7 : Application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Application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Application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2 : Liaison de données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Protocole de communication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Protocole de communication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1 : Physique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Antenne, partie analogique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Antenne, partie analogique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Medium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Air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Couches OSI :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00034" y="4214818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Normes ISO :</a:t>
            </a:r>
          </a:p>
          <a:p>
            <a:endParaRPr lang="fr-FR" sz="8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ISO/IEC 18000 : RFID Air Interface Standards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ISO 18000-1 à 18000-7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Notions</a:t>
            </a:r>
            <a:endParaRPr lang="fr-FR" sz="320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642910" y="2285992"/>
            <a:ext cx="8015286" cy="3214710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Deux modes :</a:t>
            </a:r>
          </a:p>
          <a:p>
            <a:r>
              <a:rPr lang="fr-FR" sz="2400" dirty="0" smtClean="0"/>
              <a:t>TTF (Tag </a:t>
            </a:r>
            <a:r>
              <a:rPr lang="fr-FR" sz="2400" dirty="0" err="1" smtClean="0"/>
              <a:t>Talks</a:t>
            </a:r>
            <a:r>
              <a:rPr lang="fr-FR" sz="2400" dirty="0" smtClean="0"/>
              <a:t> First)</a:t>
            </a:r>
          </a:p>
          <a:p>
            <a:r>
              <a:rPr lang="fr-FR" sz="2400" dirty="0" smtClean="0"/>
              <a:t>RTF (Reader </a:t>
            </a:r>
            <a:r>
              <a:rPr lang="fr-FR" sz="2400" dirty="0" err="1" smtClean="0"/>
              <a:t>Talks</a:t>
            </a:r>
            <a:r>
              <a:rPr lang="fr-FR" sz="2400" dirty="0" smtClean="0"/>
              <a:t> First)</a:t>
            </a:r>
            <a:endParaRPr lang="fr-FR" dirty="0" smtClean="0"/>
          </a:p>
          <a:p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Types de protocoles :</a:t>
            </a:r>
          </a:p>
          <a:p>
            <a:r>
              <a:rPr lang="fr-FR" sz="2400" dirty="0" smtClean="0"/>
              <a:t>Simple</a:t>
            </a:r>
          </a:p>
          <a:p>
            <a:r>
              <a:rPr lang="fr-FR" sz="2400" dirty="0" smtClean="0"/>
              <a:t>Complexe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Codage des </a:t>
            </a:r>
            <a:r>
              <a:rPr lang="fr-FR" sz="3200" dirty="0" smtClean="0"/>
              <a:t>signaux</a:t>
            </a:r>
            <a:endParaRPr lang="fr-FR" sz="320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57718"/>
          </a:xfrm>
        </p:spPr>
        <p:txBody>
          <a:bodyPr/>
          <a:lstStyle/>
          <a:p>
            <a:r>
              <a:rPr lang="fr-FR" sz="2400" dirty="0" smtClean="0"/>
              <a:t>Liaison montante :</a:t>
            </a:r>
          </a:p>
          <a:p>
            <a:pPr lvl="1">
              <a:buFont typeface="Wingdings 3" pitchFamily="18" charset="2"/>
              <a:buChar char=""/>
            </a:pPr>
            <a:r>
              <a:rPr lang="fr-FR" sz="2000" dirty="0" smtClean="0"/>
              <a:t>Signal de fréquence porteuse présent le plus longtemps possible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u="sng" dirty="0" smtClean="0"/>
              <a:t>NRZ</a:t>
            </a:r>
            <a:r>
              <a:rPr lang="fr-FR" sz="2400" dirty="0" smtClean="0"/>
              <a:t>				      </a:t>
            </a:r>
            <a:r>
              <a:rPr lang="fr-FR" sz="2400" u="sng" dirty="0" smtClean="0"/>
              <a:t>Delay Mode (Miller)</a:t>
            </a:r>
          </a:p>
        </p:txBody>
      </p:sp>
      <p:pic>
        <p:nvPicPr>
          <p:cNvPr id="9" name="Image 8" descr="nr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857628"/>
            <a:ext cx="2847975" cy="2266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 10" descr="mil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857628"/>
            <a:ext cx="2847975" cy="22669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Codage </a:t>
            </a:r>
            <a:r>
              <a:rPr lang="fr-FR" sz="3200" smtClean="0"/>
              <a:t>des </a:t>
            </a:r>
            <a:r>
              <a:rPr lang="fr-FR" sz="3200" smtClean="0"/>
              <a:t>signaux</a:t>
            </a:r>
            <a:endParaRPr lang="fr-FR" sz="320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57718"/>
          </a:xfrm>
        </p:spPr>
        <p:txBody>
          <a:bodyPr/>
          <a:lstStyle/>
          <a:p>
            <a:r>
              <a:rPr lang="fr-FR" sz="2400" dirty="0" smtClean="0"/>
              <a:t>Liaison descendante :</a:t>
            </a:r>
          </a:p>
          <a:p>
            <a:pPr lvl="1">
              <a:buFont typeface="Wingdings 3" pitchFamily="18" charset="2"/>
              <a:buChar char=""/>
            </a:pPr>
            <a:r>
              <a:rPr lang="fr-FR" sz="2000" dirty="0" smtClean="0"/>
              <a:t>Codage avec beaucoup de transitions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u="sng" dirty="0" smtClean="0"/>
              <a:t>Manchester &amp; Manchester différentiel</a:t>
            </a:r>
          </a:p>
        </p:txBody>
      </p:sp>
      <p:pic>
        <p:nvPicPr>
          <p:cNvPr id="14" name="Image 13" descr="manche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857628"/>
            <a:ext cx="572468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Modulations : liaison montante</a:t>
            </a:r>
            <a:endParaRPr lang="fr-FR" sz="320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28596" y="1928802"/>
            <a:ext cx="4000528" cy="432913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ASK</a:t>
            </a:r>
          </a:p>
        </p:txBody>
      </p:sp>
      <p:sp>
        <p:nvSpPr>
          <p:cNvPr id="12" name="Espace réservé du contenu 12"/>
          <p:cNvSpPr txBox="1">
            <a:spLocks/>
          </p:cNvSpPr>
          <p:nvPr/>
        </p:nvSpPr>
        <p:spPr>
          <a:xfrm>
            <a:off x="4643438" y="1928802"/>
            <a:ext cx="3857652" cy="432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FSK</a:t>
            </a:r>
          </a:p>
        </p:txBody>
      </p:sp>
      <p:pic>
        <p:nvPicPr>
          <p:cNvPr id="14" name="Image 13" descr="frequency_modu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428868"/>
            <a:ext cx="2500330" cy="3859030"/>
          </a:xfrm>
          <a:prstGeom prst="rect">
            <a:avLst/>
          </a:prstGeom>
        </p:spPr>
      </p:pic>
      <p:pic>
        <p:nvPicPr>
          <p:cNvPr id="15" name="Image 14" descr="AS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428868"/>
            <a:ext cx="3520636" cy="385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Modulations : liaison descendante</a:t>
            </a:r>
            <a:endParaRPr lang="fr-FR" sz="320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28596" y="1928802"/>
            <a:ext cx="3857652" cy="4329130"/>
          </a:xfrm>
        </p:spPr>
        <p:txBody>
          <a:bodyPr>
            <a:normAutofit/>
          </a:bodyPr>
          <a:lstStyle/>
          <a:p>
            <a:r>
              <a:rPr lang="fr-FR" sz="2400" i="1" dirty="0" err="1" smtClean="0"/>
              <a:t>Load</a:t>
            </a:r>
            <a:r>
              <a:rPr lang="fr-FR" sz="2400" i="1" dirty="0" smtClean="0"/>
              <a:t> Modulation</a:t>
            </a:r>
          </a:p>
        </p:txBody>
      </p:sp>
      <p:pic>
        <p:nvPicPr>
          <p:cNvPr id="16" name="Image 15" descr="rfid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496"/>
            <a:ext cx="4035552" cy="2743200"/>
          </a:xfrm>
          <a:prstGeom prst="rect">
            <a:avLst/>
          </a:prstGeom>
        </p:spPr>
      </p:pic>
      <p:sp>
        <p:nvSpPr>
          <p:cNvPr id="17" name="Espace réservé du contenu 12"/>
          <p:cNvSpPr txBox="1">
            <a:spLocks/>
          </p:cNvSpPr>
          <p:nvPr/>
        </p:nvSpPr>
        <p:spPr>
          <a:xfrm>
            <a:off x="5214942" y="1928802"/>
            <a:ext cx="3286148" cy="432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Image 17" descr="OO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500306"/>
            <a:ext cx="2643206" cy="348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28596" y="1857364"/>
            <a:ext cx="8286808" cy="228601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Tag </a:t>
            </a:r>
            <a:r>
              <a:rPr lang="fr-FR" sz="2400" dirty="0" err="1" smtClean="0"/>
              <a:t>stack</a:t>
            </a:r>
            <a:r>
              <a:rPr lang="fr-FR" sz="2400" dirty="0" smtClean="0"/>
              <a:t> 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2400" dirty="0" smtClean="0">
                <a:sym typeface="Wingdings" pitchFamily="2" charset="2"/>
              </a:rPr>
              <a:t>influence mutuelle</a:t>
            </a:r>
            <a:endParaRPr lang="fr-FR" sz="1600" dirty="0" smtClean="0"/>
          </a:p>
          <a:p>
            <a:r>
              <a:rPr lang="fr-FR" sz="2400" dirty="0" err="1" smtClean="0"/>
              <a:t>Weak</a:t>
            </a:r>
            <a:r>
              <a:rPr lang="fr-FR" sz="2400" dirty="0" smtClean="0"/>
              <a:t> collisions</a:t>
            </a:r>
          </a:p>
          <a:p>
            <a:r>
              <a:rPr lang="fr-FR" sz="2400" dirty="0" smtClean="0"/>
              <a:t>Absorption magnétique</a:t>
            </a:r>
          </a:p>
          <a:p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Exemples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Causes</a:t>
            </a:r>
            <a:endParaRPr lang="fr-FR" sz="3200" dirty="0"/>
          </a:p>
        </p:txBody>
      </p:sp>
      <p:pic>
        <p:nvPicPr>
          <p:cNvPr id="16" name="Image 15" descr="rfid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143380"/>
            <a:ext cx="4023360" cy="2115312"/>
          </a:xfrm>
          <a:prstGeom prst="rect">
            <a:avLst/>
          </a:prstGeom>
        </p:spPr>
      </p:pic>
      <p:pic>
        <p:nvPicPr>
          <p:cNvPr id="17" name="Image 16" descr="rfid5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143380"/>
            <a:ext cx="4035552" cy="2109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28596" y="1928802"/>
            <a:ext cx="8358246" cy="4357718"/>
          </a:xfrm>
        </p:spPr>
        <p:txBody>
          <a:bodyPr>
            <a:noAutofit/>
          </a:bodyPr>
          <a:lstStyle/>
          <a:p>
            <a:r>
              <a:rPr lang="fr-FR" sz="2400" dirty="0" smtClean="0"/>
              <a:t>Types :</a:t>
            </a:r>
          </a:p>
          <a:p>
            <a:pPr lvl="1">
              <a:buFontTx/>
              <a:buChar char="-"/>
            </a:pPr>
            <a:r>
              <a:rPr lang="fr-FR" sz="2000" dirty="0" smtClean="0"/>
              <a:t>Fréquentielle</a:t>
            </a:r>
          </a:p>
          <a:p>
            <a:pPr lvl="1">
              <a:buFontTx/>
              <a:buChar char="-"/>
            </a:pPr>
            <a:r>
              <a:rPr lang="fr-FR" sz="2000" dirty="0" smtClean="0"/>
              <a:t>Spatiale</a:t>
            </a:r>
          </a:p>
          <a:p>
            <a:pPr lvl="1">
              <a:buFontTx/>
              <a:buChar char="-"/>
            </a:pPr>
            <a:r>
              <a:rPr lang="fr-FR" sz="2000" dirty="0" smtClean="0"/>
              <a:t>Temporelle</a:t>
            </a:r>
          </a:p>
          <a:p>
            <a:pPr>
              <a:buNone/>
            </a:pPr>
            <a:endParaRPr lang="fr-FR" sz="1200" dirty="0" smtClean="0"/>
          </a:p>
          <a:p>
            <a:r>
              <a:rPr lang="fr-FR" sz="2400" dirty="0" smtClean="0"/>
              <a:t>Déterministe</a:t>
            </a:r>
          </a:p>
          <a:p>
            <a:pPr lvl="1">
              <a:buFont typeface="Wingdings 3" pitchFamily="18" charset="2"/>
              <a:buChar char=""/>
            </a:pPr>
            <a:r>
              <a:rPr lang="fr-FR" sz="2000" dirty="0" smtClean="0"/>
              <a:t> Identifier l’UID d’un transpondeur le plus rapidement possible</a:t>
            </a:r>
          </a:p>
          <a:p>
            <a:pPr lvl="1">
              <a:buFont typeface="Wingdings 3" pitchFamily="18" charset="2"/>
              <a:buChar char=""/>
            </a:pPr>
            <a:r>
              <a:rPr lang="fr-FR" sz="2000" dirty="0" smtClean="0"/>
              <a:t> Temps de sélection calculable</a:t>
            </a:r>
          </a:p>
          <a:p>
            <a:pPr>
              <a:buNone/>
            </a:pPr>
            <a:endParaRPr lang="fr-FR" sz="1200" dirty="0" smtClean="0"/>
          </a:p>
          <a:p>
            <a:r>
              <a:rPr lang="fr-FR" sz="2400" dirty="0" smtClean="0"/>
              <a:t>Probabiliste</a:t>
            </a:r>
          </a:p>
          <a:p>
            <a:pPr lvl="1">
              <a:buFont typeface="Wingdings 3" pitchFamily="18" charset="2"/>
              <a:buChar char=""/>
            </a:pPr>
            <a:r>
              <a:rPr lang="fr-FR" sz="2000" dirty="0" smtClean="0"/>
              <a:t>Efficace: collisions niveau bit difficiles à détecter</a:t>
            </a:r>
          </a:p>
          <a:p>
            <a:pPr lvl="1">
              <a:buFont typeface="Wingdings 3" pitchFamily="18" charset="2"/>
              <a:buChar char=""/>
            </a:pPr>
            <a:r>
              <a:rPr lang="fr-FR" sz="2000" dirty="0" smtClean="0"/>
              <a:t>Méthode des time slots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Méthodes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1600201"/>
            <a:ext cx="7829576" cy="4329130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*"/>
            </a:pPr>
            <a:r>
              <a:rPr lang="fr-FR" sz="4400" dirty="0" smtClean="0"/>
              <a:t>Technologies</a:t>
            </a:r>
          </a:p>
          <a:p>
            <a:pPr>
              <a:buFont typeface="Calibri" pitchFamily="34" charset="0"/>
              <a:buChar char="*"/>
            </a:pPr>
            <a:r>
              <a:rPr lang="fr-FR" sz="4400" dirty="0" smtClean="0"/>
              <a:t>Communication</a:t>
            </a:r>
          </a:p>
          <a:p>
            <a:pPr>
              <a:buFont typeface="Calibri" pitchFamily="34" charset="0"/>
              <a:buChar char="*"/>
            </a:pPr>
            <a:r>
              <a:rPr lang="fr-FR" sz="4400" dirty="0" smtClean="0"/>
              <a:t>Gestion de collisions</a:t>
            </a:r>
          </a:p>
          <a:p>
            <a:pPr>
              <a:buNone/>
            </a:pPr>
            <a:r>
              <a:rPr lang="fr-FR" sz="4400" dirty="0" smtClean="0"/>
              <a:t>* Applications</a:t>
            </a:r>
          </a:p>
          <a:p>
            <a:pPr>
              <a:buNone/>
            </a:pPr>
            <a:r>
              <a:rPr lang="fr-FR" sz="4400" dirty="0" smtClean="0"/>
              <a:t>* Conclusion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28596" y="1928802"/>
            <a:ext cx="8358246" cy="4357718"/>
          </a:xfrm>
        </p:spPr>
        <p:txBody>
          <a:bodyPr>
            <a:noAutofit/>
          </a:bodyPr>
          <a:lstStyle/>
          <a:p>
            <a:r>
              <a:rPr lang="fr-FR" sz="2400" dirty="0" smtClean="0"/>
              <a:t>Phase 1 : détection des tags</a:t>
            </a:r>
          </a:p>
          <a:p>
            <a:r>
              <a:rPr lang="fr-FR" sz="2400" dirty="0" smtClean="0"/>
              <a:t>Phase 2 : envoi d’une trame de commande anti collision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* SEL :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* NVB :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Algo</a:t>
            </a:r>
            <a:r>
              <a:rPr lang="fr-FR" sz="3200" dirty="0" smtClean="0"/>
              <a:t> déterministe</a:t>
            </a:r>
            <a:endParaRPr lang="fr-FR" sz="32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500166" y="3000372"/>
          <a:ext cx="60960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4446"/>
                <a:gridCol w="1214446"/>
                <a:gridCol w="3667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NVB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Données UID </a:t>
                      </a:r>
                      <a:r>
                        <a:rPr lang="fr-FR" dirty="0" err="1" smtClean="0"/>
                        <a:t>CLn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785918" y="34290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 bits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928926" y="34290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 bits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214942" y="342900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 à 40 bits</a:t>
            </a:r>
            <a:endParaRPr lang="fr-FR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143108" y="4143380"/>
          <a:ext cx="2714648" cy="365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</a:tblGrid>
              <a:tr h="1428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Accolade fermante 20"/>
          <p:cNvSpPr/>
          <p:nvPr/>
        </p:nvSpPr>
        <p:spPr>
          <a:xfrm>
            <a:off x="4143372" y="4357694"/>
            <a:ext cx="142876" cy="642942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357554" y="47148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CLn</a:t>
            </a:r>
            <a:r>
              <a:rPr lang="fr-FR" dirty="0" smtClean="0"/>
              <a:t> = n-range Cascade </a:t>
            </a:r>
            <a:r>
              <a:rPr lang="fr-FR" dirty="0" err="1" smtClean="0"/>
              <a:t>Level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rot="10800000">
            <a:off x="4714876" y="4357694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286380" y="414338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Mode d’anti collision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14310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b8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00562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b1</a:t>
            </a:r>
            <a:endParaRPr lang="fr-FR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385762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b3</a:t>
            </a:r>
            <a:endParaRPr lang="fr-FR" sz="1200" dirty="0"/>
          </a:p>
        </p:txBody>
      </p:sp>
      <p:sp>
        <p:nvSpPr>
          <p:cNvPr id="31" name="ZoneTexte 30"/>
          <p:cNvSpPr txBox="1"/>
          <p:nvPr/>
        </p:nvSpPr>
        <p:spPr>
          <a:xfrm>
            <a:off x="421481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b2</a:t>
            </a:r>
            <a:endParaRPr lang="fr-FR" sz="1200" dirty="0"/>
          </a:p>
        </p:txBody>
      </p: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2143108" y="5429264"/>
          <a:ext cx="2714648" cy="365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</a:tblGrid>
              <a:tr h="1428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Accolade fermante 32"/>
          <p:cNvSpPr/>
          <p:nvPr/>
        </p:nvSpPr>
        <p:spPr>
          <a:xfrm>
            <a:off x="4143372" y="5286388"/>
            <a:ext cx="142876" cy="1357322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ccolade fermante 36"/>
          <p:cNvSpPr/>
          <p:nvPr/>
        </p:nvSpPr>
        <p:spPr>
          <a:xfrm>
            <a:off x="2714612" y="5286388"/>
            <a:ext cx="142876" cy="1357322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143108" y="60007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"</a:t>
            </a:r>
            <a:r>
              <a:rPr lang="fr-FR" dirty="0" err="1" smtClean="0"/>
              <a:t>bytecount</a:t>
            </a:r>
            <a:r>
              <a:rPr lang="fr-FR" dirty="0" smtClean="0"/>
              <a:t>"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643306" y="60007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"</a:t>
            </a:r>
            <a:r>
              <a:rPr lang="fr-FR" dirty="0" err="1" smtClean="0"/>
              <a:t>bitcount</a:t>
            </a:r>
            <a:r>
              <a:rPr lang="fr-FR" dirty="0" smtClean="0"/>
              <a:t>"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4500562" y="521495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b1</a:t>
            </a:r>
            <a:endParaRPr lang="fr-FR" sz="1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500430" y="521495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b4</a:t>
            </a:r>
            <a:endParaRPr lang="fr-FR" sz="1200" dirty="0"/>
          </a:p>
        </p:txBody>
      </p:sp>
      <p:sp>
        <p:nvSpPr>
          <p:cNvPr id="42" name="ZoneTexte 41"/>
          <p:cNvSpPr txBox="1"/>
          <p:nvPr/>
        </p:nvSpPr>
        <p:spPr>
          <a:xfrm>
            <a:off x="3143240" y="521495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b5</a:t>
            </a:r>
            <a:endParaRPr lang="fr-FR" sz="1200" dirty="0"/>
          </a:p>
        </p:txBody>
      </p:sp>
      <p:sp>
        <p:nvSpPr>
          <p:cNvPr id="43" name="ZoneTexte 42"/>
          <p:cNvSpPr txBox="1"/>
          <p:nvPr/>
        </p:nvSpPr>
        <p:spPr>
          <a:xfrm>
            <a:off x="2143108" y="521495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b8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28596" y="1928802"/>
            <a:ext cx="8429684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/>
              <a:t>Ex:	message reçu = 0001 C010 11C0 …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r>
              <a:rPr lang="fr-FR" sz="2400" dirty="0" smtClean="0"/>
              <a:t>		</a:t>
            </a:r>
            <a:r>
              <a:rPr lang="fr-FR" sz="2400" dirty="0" err="1" smtClean="0"/>
              <a:t>valid</a:t>
            </a:r>
            <a:r>
              <a:rPr lang="fr-FR" sz="2400" dirty="0" smtClean="0"/>
              <a:t> bits = 0001</a:t>
            </a:r>
            <a:r>
              <a:rPr lang="fr-FR" sz="2400" u="sng" dirty="0" smtClean="0">
                <a:solidFill>
                  <a:srgbClr val="FF0000"/>
                </a:solidFill>
              </a:rPr>
              <a:t>0</a:t>
            </a:r>
            <a:r>
              <a:rPr lang="fr-FR" sz="2400" dirty="0" smtClean="0"/>
              <a:t> ou 0001</a:t>
            </a:r>
            <a:r>
              <a:rPr lang="fr-FR" sz="2400" u="sng" dirty="0" smtClean="0">
                <a:solidFill>
                  <a:srgbClr val="FF0000"/>
                </a:solidFill>
              </a:rPr>
              <a:t>1</a:t>
            </a:r>
            <a:endParaRPr lang="fr-FR" sz="2400" dirty="0" smtClean="0"/>
          </a:p>
          <a:p>
            <a:pPr>
              <a:buNone/>
            </a:pPr>
            <a:endParaRPr lang="fr-FR" sz="1200" dirty="0" smtClean="0"/>
          </a:p>
          <a:p>
            <a:pPr>
              <a:buFont typeface="Wingdings 3" pitchFamily="18" charset="2"/>
              <a:buChar char=""/>
            </a:pPr>
            <a:r>
              <a:rPr lang="fr-FR" sz="2000" dirty="0" smtClean="0"/>
              <a:t>Renvoi d’une trame</a:t>
            </a:r>
          </a:p>
          <a:p>
            <a:pPr>
              <a:buFont typeface="Wingdings 3" pitchFamily="18" charset="2"/>
              <a:buChar char=""/>
            </a:pPr>
            <a:r>
              <a:rPr lang="fr-FR" sz="2000" dirty="0" smtClean="0"/>
              <a:t>Seuls les transpondeurs dont l’UID commence par les bits valides répondent</a:t>
            </a:r>
          </a:p>
          <a:p>
            <a:pPr>
              <a:buFont typeface="Wingdings 3" pitchFamily="18" charset="2"/>
              <a:buChar char=""/>
            </a:pPr>
            <a:r>
              <a:rPr lang="fr-FR" sz="2000" dirty="0" smtClean="0"/>
              <a:t>Si pas de collisions : envoi d’une trame + UID</a:t>
            </a:r>
          </a:p>
          <a:p>
            <a:pPr>
              <a:buFont typeface="Wingdings 3" pitchFamily="18" charset="2"/>
              <a:buChar char=""/>
            </a:pPr>
            <a:r>
              <a:rPr lang="fr-FR" sz="2000" dirty="0" smtClean="0"/>
              <a:t>Le transpondeur correspondant répond (SAK):</a:t>
            </a:r>
          </a:p>
          <a:p>
            <a:pPr>
              <a:buFont typeface="Wingdings 3" pitchFamily="18" charset="2"/>
              <a:buChar char=""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Si le tag est sélectionné : acquittement </a:t>
            </a:r>
            <a:r>
              <a:rPr lang="fr-FR" sz="1400" dirty="0" smtClean="0">
                <a:sym typeface="Wingdings" pitchFamily="2" charset="2"/>
              </a:rPr>
              <a:t></a:t>
            </a:r>
            <a:r>
              <a:rPr lang="fr-FR" sz="2000" dirty="0" smtClean="0">
                <a:sym typeface="Wingdings" pitchFamily="2" charset="2"/>
              </a:rPr>
              <a:t> ATS = "1"</a:t>
            </a:r>
            <a:endParaRPr lang="fr-FR" sz="20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Algo</a:t>
            </a:r>
            <a:r>
              <a:rPr lang="fr-FR" sz="3200" dirty="0" smtClean="0"/>
              <a:t> déterministe</a:t>
            </a:r>
            <a:endParaRPr lang="fr-FR" sz="3200" dirty="0"/>
          </a:p>
        </p:txBody>
      </p:sp>
      <p:cxnSp>
        <p:nvCxnSpPr>
          <p:cNvPr id="35" name="Connecteur droit avec flèche 34"/>
          <p:cNvCxnSpPr/>
          <p:nvPr/>
        </p:nvCxnSpPr>
        <p:spPr>
          <a:xfrm rot="10800000">
            <a:off x="4214810" y="2285992"/>
            <a:ext cx="42862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4643438" y="2285992"/>
            <a:ext cx="50006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143372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collisions</a:t>
            </a:r>
            <a:endParaRPr lang="fr-FR" dirty="0"/>
          </a:p>
        </p:txBody>
      </p:sp>
      <p:graphicFrame>
        <p:nvGraphicFramePr>
          <p:cNvPr id="47" name="Tableau 46"/>
          <p:cNvGraphicFramePr>
            <a:graphicFrameLocks noGrp="1"/>
          </p:cNvGraphicFramePr>
          <p:nvPr/>
        </p:nvGraphicFramePr>
        <p:xfrm>
          <a:off x="5786446" y="4786322"/>
          <a:ext cx="2714648" cy="365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</a:tblGrid>
              <a:tr h="1428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Accolade fermante 47"/>
          <p:cNvSpPr/>
          <p:nvPr/>
        </p:nvSpPr>
        <p:spPr>
          <a:xfrm>
            <a:off x="7643834" y="5143512"/>
            <a:ext cx="71438" cy="285752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5786446" y="4572008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b8</a:t>
            </a:r>
            <a:endParaRPr lang="fr-FR" sz="1200" dirty="0"/>
          </a:p>
        </p:txBody>
      </p:sp>
      <p:sp>
        <p:nvSpPr>
          <p:cNvPr id="50" name="ZoneTexte 49"/>
          <p:cNvSpPr txBox="1"/>
          <p:nvPr/>
        </p:nvSpPr>
        <p:spPr>
          <a:xfrm>
            <a:off x="8143900" y="4572008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b1</a:t>
            </a:r>
            <a:endParaRPr lang="fr-FR" sz="1200" dirty="0"/>
          </a:p>
        </p:txBody>
      </p:sp>
      <p:sp>
        <p:nvSpPr>
          <p:cNvPr id="51" name="ZoneTexte 50"/>
          <p:cNvSpPr txBox="1"/>
          <p:nvPr/>
        </p:nvSpPr>
        <p:spPr>
          <a:xfrm>
            <a:off x="7500958" y="457200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b3=CL</a:t>
            </a:r>
            <a:endParaRPr lang="fr-FR" sz="12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929454" y="528638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"0" = tag sélectionné</a:t>
            </a:r>
            <a:endParaRPr lang="fr-FR" sz="1400" dirty="0"/>
          </a:p>
        </p:txBody>
      </p:sp>
      <p:sp>
        <p:nvSpPr>
          <p:cNvPr id="54" name="Accolade fermante 53"/>
          <p:cNvSpPr/>
          <p:nvPr/>
        </p:nvSpPr>
        <p:spPr>
          <a:xfrm>
            <a:off x="5929322" y="5143512"/>
            <a:ext cx="71438" cy="285752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5715008" y="528638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ATS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Algo</a:t>
            </a:r>
            <a:r>
              <a:rPr lang="fr-FR" sz="3200" dirty="0" smtClean="0"/>
              <a:t> probabiliste</a:t>
            </a:r>
            <a:endParaRPr lang="fr-FR" sz="3200" dirty="0"/>
          </a:p>
        </p:txBody>
      </p:sp>
      <p:pic>
        <p:nvPicPr>
          <p:cNvPr id="20" name="Image 19" descr="rfi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285992"/>
            <a:ext cx="5075307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28596" y="2071678"/>
            <a:ext cx="8429684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/>
              <a:t>Procédure :</a:t>
            </a:r>
          </a:p>
          <a:p>
            <a:pPr>
              <a:buNone/>
            </a:pPr>
            <a:endParaRPr lang="fr-FR" sz="1200" dirty="0" smtClean="0"/>
          </a:p>
          <a:p>
            <a:pPr>
              <a:buFont typeface="Wingdings 3" pitchFamily="18" charset="2"/>
              <a:buChar char=""/>
            </a:pPr>
            <a:r>
              <a:rPr lang="fr-FR" sz="2000" dirty="0" smtClean="0"/>
              <a:t>BS annonce la "</a:t>
            </a:r>
            <a:r>
              <a:rPr lang="fr-FR" sz="2000" dirty="0" err="1" smtClean="0"/>
              <a:t>hashValue</a:t>
            </a:r>
            <a:r>
              <a:rPr lang="fr-FR" sz="2000" dirty="0" smtClean="0"/>
              <a:t>" </a:t>
            </a:r>
          </a:p>
          <a:p>
            <a:pPr>
              <a:buNone/>
            </a:pPr>
            <a:endParaRPr lang="fr-FR" sz="800" dirty="0" smtClean="0"/>
          </a:p>
          <a:p>
            <a:pPr>
              <a:buFont typeface="Wingdings 3" pitchFamily="18" charset="2"/>
              <a:buChar char=""/>
            </a:pPr>
            <a:r>
              <a:rPr lang="fr-FR" sz="2000" dirty="0" smtClean="0"/>
              <a:t>Chaque tag choisit un Time Slot:</a:t>
            </a:r>
          </a:p>
          <a:p>
            <a:pPr lvl="1">
              <a:buFont typeface="Wingdings 3" pitchFamily="18" charset="2"/>
              <a:buChar char=""/>
            </a:pPr>
            <a:r>
              <a:rPr lang="fr-FR" sz="1800" dirty="0" smtClean="0"/>
              <a:t>Calcul aléatoire</a:t>
            </a:r>
          </a:p>
          <a:p>
            <a:pPr lvl="1">
              <a:buFont typeface="Wingdings 3" pitchFamily="18" charset="2"/>
              <a:buChar char=""/>
            </a:pPr>
            <a:r>
              <a:rPr lang="fr-FR" sz="1800" dirty="0" smtClean="0"/>
              <a:t>Calcul à partir de la </a:t>
            </a:r>
            <a:r>
              <a:rPr lang="fr-FR" sz="1800" dirty="0" err="1" smtClean="0"/>
              <a:t>hashValue</a:t>
            </a:r>
            <a:r>
              <a:rPr lang="fr-FR" sz="1800" dirty="0" smtClean="0"/>
              <a:t> et de l’UID</a:t>
            </a:r>
          </a:p>
          <a:p>
            <a:pPr lvl="1">
              <a:buNone/>
            </a:pPr>
            <a:endParaRPr lang="fr-FR" sz="800" dirty="0" smtClean="0"/>
          </a:p>
          <a:p>
            <a:pPr>
              <a:buFont typeface="Wingdings 3" pitchFamily="18" charset="2"/>
              <a:buChar char=""/>
            </a:pPr>
            <a:r>
              <a:rPr lang="fr-FR" sz="2000" dirty="0" smtClean="0"/>
              <a:t>Retour :</a:t>
            </a:r>
          </a:p>
          <a:p>
            <a:pPr lvl="1">
              <a:buFont typeface="Wingdings 3" pitchFamily="18" charset="2"/>
              <a:buChar char=""/>
            </a:pPr>
            <a:r>
              <a:rPr lang="fr-FR" sz="1800" dirty="0" smtClean="0"/>
              <a:t>Correct : envoi d’un </a:t>
            </a:r>
            <a:r>
              <a:rPr lang="fr-FR" sz="1800" dirty="0" err="1" smtClean="0"/>
              <a:t>Quit</a:t>
            </a:r>
            <a:endParaRPr lang="fr-FR" sz="1800" dirty="0" smtClean="0"/>
          </a:p>
          <a:p>
            <a:pPr lvl="1">
              <a:buFont typeface="Wingdings 3" pitchFamily="18" charset="2"/>
              <a:buChar char=""/>
            </a:pPr>
            <a:r>
              <a:rPr lang="fr-FR" sz="1800" dirty="0" smtClean="0"/>
              <a:t>Collision : relance la procédure</a:t>
            </a:r>
          </a:p>
          <a:p>
            <a:pPr>
              <a:buFontTx/>
              <a:buChar char="-"/>
            </a:pPr>
            <a:endParaRPr lang="fr-FR" sz="20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Algo</a:t>
            </a:r>
            <a:r>
              <a:rPr lang="fr-FR" sz="3200" dirty="0" smtClean="0"/>
              <a:t> probabiliste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28596" y="2071678"/>
            <a:ext cx="8429684" cy="4214842"/>
          </a:xfrm>
        </p:spPr>
        <p:txBody>
          <a:bodyPr>
            <a:noAutofit/>
          </a:bodyPr>
          <a:lstStyle/>
          <a:p>
            <a:r>
              <a:rPr lang="fr-FR" sz="2400" dirty="0" smtClean="0"/>
              <a:t>Déterministe :</a:t>
            </a:r>
          </a:p>
          <a:p>
            <a:pPr lvl="1">
              <a:buFont typeface="Wingdings 3" pitchFamily="18" charset="2"/>
              <a:buChar char=""/>
            </a:pPr>
            <a:r>
              <a:rPr lang="fr-FR" sz="2000" dirty="0" smtClean="0"/>
              <a:t> Temps maximum défini</a:t>
            </a:r>
          </a:p>
          <a:p>
            <a:pPr lvl="1">
              <a:buFont typeface="Wingdings 3" pitchFamily="18" charset="2"/>
              <a:buChar char=""/>
            </a:pPr>
            <a:r>
              <a:rPr lang="fr-FR" sz="2000" dirty="0" smtClean="0"/>
              <a:t> Optimisation de la vitesse : détection d’erreurs pendant la procédure</a:t>
            </a:r>
          </a:p>
          <a:p>
            <a:pPr lvl="1">
              <a:buFont typeface="Wingdings 3" pitchFamily="18" charset="2"/>
              <a:buChar char=""/>
            </a:pPr>
            <a:r>
              <a:rPr lang="fr-FR" sz="2000" dirty="0" smtClean="0"/>
              <a:t> Prouvée sur le terrain</a:t>
            </a:r>
          </a:p>
          <a:p>
            <a:pPr lvl="1">
              <a:buFont typeface="Wingdings 3" pitchFamily="18" charset="2"/>
              <a:buChar char=""/>
            </a:pPr>
            <a:r>
              <a:rPr lang="fr-FR" sz="2000" dirty="0" smtClean="0"/>
              <a:t> Plus rapide que probabiliste</a:t>
            </a:r>
          </a:p>
          <a:p>
            <a:pPr lvl="1">
              <a:buNone/>
            </a:pPr>
            <a:endParaRPr lang="fr-FR" sz="2400" dirty="0" smtClean="0"/>
          </a:p>
          <a:p>
            <a:r>
              <a:rPr lang="fr-FR" sz="2400" dirty="0" smtClean="0"/>
              <a:t>Probabiliste :</a:t>
            </a:r>
          </a:p>
          <a:p>
            <a:pPr lvl="1">
              <a:buFont typeface="Wingdings 3" pitchFamily="18" charset="2"/>
              <a:buChar char=""/>
            </a:pPr>
            <a:r>
              <a:rPr lang="fr-FR" sz="2000" dirty="0" smtClean="0"/>
              <a:t> Efficace pour les collisions au niveau bit difficiles à détecter</a:t>
            </a:r>
          </a:p>
          <a:p>
            <a:pPr lvl="1">
              <a:buFont typeface="Wingdings 3" pitchFamily="18" charset="2"/>
              <a:buChar char=""/>
            </a:pPr>
            <a:r>
              <a:rPr lang="fr-FR" sz="2000" dirty="0" smtClean="0"/>
              <a:t> Communication unique avec chaque tag</a:t>
            </a:r>
          </a:p>
          <a:p>
            <a:pPr lvl="1">
              <a:buFont typeface="Wingdings 3" pitchFamily="18" charset="2"/>
              <a:buChar char=""/>
            </a:pPr>
            <a:r>
              <a:rPr lang="fr-FR" sz="2000" dirty="0" smtClean="0"/>
              <a:t> Echanges minimalisés : limite les perturbations radioélectriques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Comparatif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5072098"/>
          </a:xfrm>
        </p:spPr>
        <p:txBody>
          <a:bodyPr>
            <a:noAutofit/>
          </a:bodyPr>
          <a:lstStyle/>
          <a:p>
            <a:r>
              <a:rPr lang="fr-FR" sz="2000" dirty="0" smtClean="0"/>
              <a:t>&lt; 135 kHz : </a:t>
            </a:r>
          </a:p>
          <a:p>
            <a:pPr lvl="1"/>
            <a:r>
              <a:rPr lang="fr-FR" sz="1600" dirty="0" smtClean="0"/>
              <a:t>Tri des déchets,  </a:t>
            </a:r>
          </a:p>
          <a:p>
            <a:pPr lvl="1"/>
            <a:r>
              <a:rPr lang="fr-FR" sz="1600" dirty="0" smtClean="0"/>
              <a:t>Identification animale, </a:t>
            </a:r>
          </a:p>
          <a:p>
            <a:pPr lvl="1"/>
            <a:r>
              <a:rPr lang="fr-FR" sz="1600" dirty="0" smtClean="0"/>
              <a:t>Système d’alarme, surveillance des arbres de Paris...</a:t>
            </a:r>
          </a:p>
          <a:p>
            <a:endParaRPr lang="fr-FR" sz="1200" dirty="0" smtClean="0"/>
          </a:p>
          <a:p>
            <a:r>
              <a:rPr lang="fr-FR" sz="2000" dirty="0" smtClean="0"/>
              <a:t>13,56 MHz : </a:t>
            </a:r>
          </a:p>
          <a:p>
            <a:pPr lvl="1"/>
            <a:r>
              <a:rPr lang="fr-FR" sz="1600" dirty="0" smtClean="0"/>
              <a:t>Cartes à puce sans contact, cartes de transport,…</a:t>
            </a:r>
          </a:p>
          <a:p>
            <a:pPr lvl="1"/>
            <a:r>
              <a:rPr lang="fr-FR" sz="1600" dirty="0" smtClean="0"/>
              <a:t>Réservation de billets d’avion, manutention des bagages,</a:t>
            </a:r>
          </a:p>
          <a:p>
            <a:pPr lvl="1"/>
            <a:r>
              <a:rPr lang="fr-FR" sz="1600" dirty="0" smtClean="0"/>
              <a:t>Forfait de station de ski…</a:t>
            </a:r>
          </a:p>
          <a:p>
            <a:endParaRPr lang="fr-FR" sz="1000" dirty="0" smtClean="0"/>
          </a:p>
          <a:p>
            <a:r>
              <a:rPr lang="fr-FR" sz="2000" dirty="0" smtClean="0"/>
              <a:t>443 et 900MHz : </a:t>
            </a:r>
          </a:p>
          <a:p>
            <a:pPr lvl="1"/>
            <a:r>
              <a:rPr lang="fr-FR" sz="1600" dirty="0" smtClean="0"/>
              <a:t>Traçage de palettes, de conteneurs, </a:t>
            </a:r>
          </a:p>
          <a:p>
            <a:pPr lvl="1"/>
            <a:r>
              <a:rPr lang="fr-FR" sz="1600" dirty="0" smtClean="0"/>
              <a:t>Télécommandes d’ouverture centralisée…</a:t>
            </a:r>
          </a:p>
          <a:p>
            <a:endParaRPr lang="fr-FR" sz="1000" dirty="0" smtClean="0"/>
          </a:p>
          <a:p>
            <a:r>
              <a:rPr lang="fr-FR" sz="2000" dirty="0" smtClean="0"/>
              <a:t>2,45 et 5,8 GHz : </a:t>
            </a:r>
          </a:p>
          <a:p>
            <a:pPr lvl="1"/>
            <a:r>
              <a:rPr lang="fr-FR" sz="1600" dirty="0" smtClean="0"/>
              <a:t>Télépéage</a:t>
            </a:r>
          </a:p>
          <a:p>
            <a:pPr lvl="1"/>
            <a:r>
              <a:rPr lang="fr-FR" sz="1600" dirty="0" smtClean="0"/>
              <a:t>Délivrance automatique du carburant dans les stations service</a:t>
            </a:r>
          </a:p>
          <a:p>
            <a:pPr>
              <a:buNone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9" name="Image 8" descr="rfid_m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643050"/>
            <a:ext cx="5929354" cy="4427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Espace réservé du contenu 9"/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5072098"/>
          </a:xfrm>
        </p:spPr>
        <p:txBody>
          <a:bodyPr>
            <a:noAutofit/>
          </a:bodyPr>
          <a:lstStyle/>
          <a:p>
            <a:r>
              <a:rPr lang="fr-FR" sz="2000" dirty="0" smtClean="0"/>
              <a:t>Autres axes :</a:t>
            </a:r>
          </a:p>
          <a:p>
            <a:pPr lvl="1">
              <a:buFontTx/>
              <a:buChar char="-"/>
            </a:pPr>
            <a:r>
              <a:rPr lang="fr-FR" sz="1600" dirty="0" smtClean="0"/>
              <a:t>Authentification</a:t>
            </a:r>
          </a:p>
          <a:p>
            <a:pPr lvl="1">
              <a:buFontTx/>
              <a:buChar char="-"/>
            </a:pPr>
            <a:r>
              <a:rPr lang="fr-FR" sz="1600" dirty="0" smtClean="0"/>
              <a:t>Cryptographie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Technologie en essor qui a fait ses preuves</a:t>
            </a:r>
          </a:p>
          <a:p>
            <a:r>
              <a:rPr lang="fr-FR" sz="2000" dirty="0" smtClean="0"/>
              <a:t>7 milliards € en 2008 </a:t>
            </a:r>
            <a:r>
              <a:rPr lang="fr-FR" sz="1400" dirty="0" smtClean="0">
                <a:sym typeface="Wingdings" pitchFamily="2" charset="2"/>
              </a:rPr>
              <a:t></a:t>
            </a:r>
            <a:r>
              <a:rPr lang="fr-FR" sz="2000" dirty="0" smtClean="0">
                <a:sym typeface="Wingdings" pitchFamily="2" charset="2"/>
              </a:rPr>
              <a:t> 30 milliards € en 2015</a:t>
            </a:r>
          </a:p>
          <a:p>
            <a:pPr>
              <a:buNone/>
            </a:pPr>
            <a:endParaRPr lang="fr-FR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fr-FR" sz="2000" dirty="0" smtClean="0">
                <a:sym typeface="Wingdings" pitchFamily="2" charset="2"/>
              </a:rPr>
              <a:t>Controverses :</a:t>
            </a:r>
          </a:p>
          <a:p>
            <a:r>
              <a:rPr lang="fr-FR" sz="2000" dirty="0" smtClean="0">
                <a:sym typeface="Wingdings" pitchFamily="2" charset="2"/>
              </a:rPr>
              <a:t>Les effets nocifs de la RFID ?</a:t>
            </a:r>
          </a:p>
          <a:p>
            <a:r>
              <a:rPr lang="fr-FR" sz="2000" dirty="0" smtClean="0">
                <a:sym typeface="Wingdings" pitchFamily="2" charset="2"/>
              </a:rPr>
              <a:t>La sécurité des informations ?</a:t>
            </a:r>
          </a:p>
          <a:p>
            <a:r>
              <a:rPr lang="fr-FR" sz="2000" dirty="0" smtClean="0">
                <a:sym typeface="Wingdings" pitchFamily="2" charset="2"/>
              </a:rPr>
              <a:t>L’atteinte à la liberté ?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28596" y="1785926"/>
            <a:ext cx="8429684" cy="4572032"/>
          </a:xfrm>
        </p:spPr>
        <p:txBody>
          <a:bodyPr>
            <a:noAutofit/>
          </a:bodyPr>
          <a:lstStyle/>
          <a:p>
            <a:r>
              <a:rPr lang="fr-FR" sz="2000" dirty="0" smtClean="0"/>
              <a:t>Sites Internet</a:t>
            </a:r>
          </a:p>
          <a:p>
            <a:pPr lvl="1">
              <a:buFont typeface="Wingdings 3" pitchFamily="18" charset="2"/>
              <a:buChar char=""/>
            </a:pPr>
            <a:r>
              <a:rPr lang="fr-FR" sz="1600" dirty="0" smtClean="0"/>
              <a:t>http://en.wikipedia.org/wiki/Radio-frequency_identification</a:t>
            </a:r>
          </a:p>
          <a:p>
            <a:pPr lvl="1">
              <a:buFont typeface="Wingdings 3" pitchFamily="18" charset="2"/>
              <a:buChar char=""/>
            </a:pPr>
            <a:r>
              <a:rPr lang="fr-FR" sz="1600" dirty="0" smtClean="0"/>
              <a:t>http://www.hightechaid.com/standards/18000.htm</a:t>
            </a:r>
          </a:p>
          <a:p>
            <a:pPr lvl="1">
              <a:buFont typeface="Wingdings 3" pitchFamily="18" charset="2"/>
              <a:buChar char=""/>
            </a:pPr>
            <a:r>
              <a:rPr lang="fr-FR" sz="1600" dirty="0" smtClean="0"/>
              <a:t>http://www.rfidjournal.com/</a:t>
            </a:r>
          </a:p>
          <a:p>
            <a:pPr lvl="1">
              <a:buNone/>
            </a:pPr>
            <a:endParaRPr lang="fr-FR" sz="1600" dirty="0" smtClean="0"/>
          </a:p>
          <a:p>
            <a:r>
              <a:rPr lang="fr-FR" sz="2000" dirty="0" smtClean="0"/>
              <a:t>Documents</a:t>
            </a:r>
            <a:endParaRPr lang="fr-FR" sz="1600" dirty="0" smtClean="0"/>
          </a:p>
          <a:p>
            <a:pPr lvl="1">
              <a:buFont typeface="Wingdings 3" pitchFamily="18" charset="2"/>
              <a:buChar char=""/>
            </a:pPr>
            <a:r>
              <a:rPr lang="fr-FR" sz="1600" dirty="0" smtClean="0"/>
              <a:t>EPC2004-032-RFID Principes et Applications.pdf, EPC Global France</a:t>
            </a:r>
          </a:p>
          <a:p>
            <a:pPr lvl="1">
              <a:buFont typeface="Wingdings 3" pitchFamily="18" charset="2"/>
              <a:buChar char=""/>
            </a:pPr>
            <a:r>
              <a:rPr lang="fr-FR" sz="1600" dirty="0" smtClean="0"/>
              <a:t>Normalisation RFID - Situation 2007.pdf, Pôle Traçabilité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Bibliographie</a:t>
            </a:r>
          </a:p>
          <a:p>
            <a:pPr lvl="1">
              <a:buFont typeface="Wingdings 3" pitchFamily="18" charset="2"/>
              <a:buChar char=""/>
            </a:pPr>
            <a:r>
              <a:rPr lang="fr-FR" sz="1600" dirty="0" smtClean="0"/>
              <a:t>« Identification radiofréquence et cartes à puce sans contact - Description», </a:t>
            </a:r>
          </a:p>
          <a:p>
            <a:pPr lvl="1">
              <a:buFont typeface="Wingdings 3" pitchFamily="18" charset="2"/>
              <a:buChar char=""/>
            </a:pPr>
            <a:r>
              <a:rPr lang="fr-FR" sz="1600" dirty="0" smtClean="0"/>
              <a:t>« Applications en identification radiofréquence et cartes à puce sans contact », </a:t>
            </a:r>
          </a:p>
          <a:p>
            <a:pPr lvl="1">
              <a:buNone/>
            </a:pPr>
            <a:r>
              <a:rPr lang="fr-FR" sz="1600" dirty="0" smtClean="0"/>
              <a:t>								Dominique </a:t>
            </a:r>
            <a:r>
              <a:rPr lang="fr-FR" sz="1600" dirty="0" err="1" smtClean="0"/>
              <a:t>Paret</a:t>
            </a:r>
            <a:endParaRPr lang="fr-FR" sz="1200" dirty="0" smtClean="0"/>
          </a:p>
          <a:p>
            <a:pPr>
              <a:buNone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Autofit/>
          </a:bodyPr>
          <a:lstStyle/>
          <a:p>
            <a:r>
              <a:rPr lang="fr-FR" sz="3200" i="1" dirty="0" smtClean="0"/>
              <a:t>Merci de votre attention…</a:t>
            </a:r>
            <a:endParaRPr lang="fr-FR" sz="3200" i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28596" y="2786058"/>
            <a:ext cx="8429684" cy="142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8000" dirty="0" smtClean="0"/>
              <a:t>Questions ?</a:t>
            </a:r>
          </a:p>
          <a:p>
            <a:pPr>
              <a:buNone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464347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Un peu d’histoire</a:t>
            </a:r>
          </a:p>
          <a:p>
            <a:pPr>
              <a:buNone/>
            </a:pPr>
            <a:endParaRPr lang="fr-FR" dirty="0" smtClean="0"/>
          </a:p>
          <a:p>
            <a:r>
              <a:rPr lang="fr-FR" sz="2400" dirty="0" smtClean="0"/>
              <a:t>1939 : IFF </a:t>
            </a:r>
            <a:r>
              <a:rPr lang="fr-FR" sz="2400" dirty="0" err="1" smtClean="0"/>
              <a:t>Transponder</a:t>
            </a:r>
            <a:r>
              <a:rPr lang="fr-FR" sz="2400" dirty="0" smtClean="0"/>
              <a:t> (</a:t>
            </a:r>
            <a:r>
              <a:rPr lang="fr-FR" sz="2400" dirty="0" err="1" smtClean="0"/>
              <a:t>Identify</a:t>
            </a:r>
            <a:r>
              <a:rPr lang="fr-FR" sz="2400" dirty="0" smtClean="0"/>
              <a:t>: </a:t>
            </a:r>
            <a:r>
              <a:rPr lang="fr-FR" sz="2400" dirty="0" err="1" smtClean="0"/>
              <a:t>Friend</a:t>
            </a:r>
            <a:r>
              <a:rPr lang="fr-FR" sz="2400" dirty="0" smtClean="0"/>
              <a:t> or </a:t>
            </a:r>
            <a:r>
              <a:rPr lang="fr-FR" sz="2400" dirty="0" err="1" smtClean="0"/>
              <a:t>Foe</a:t>
            </a:r>
            <a:r>
              <a:rPr lang="fr-FR" sz="2400" dirty="0" smtClean="0"/>
              <a:t>)</a:t>
            </a:r>
          </a:p>
          <a:p>
            <a:endParaRPr lang="fr-FR" sz="1200" dirty="0" smtClean="0"/>
          </a:p>
          <a:p>
            <a:r>
              <a:rPr lang="fr-FR" sz="2400" dirty="0" smtClean="0"/>
              <a:t>1973 : premiers dispositifs</a:t>
            </a:r>
          </a:p>
          <a:p>
            <a:endParaRPr lang="fr-FR" sz="1200" dirty="0" smtClean="0"/>
          </a:p>
          <a:p>
            <a:r>
              <a:rPr lang="fr-FR" sz="2400" smtClean="0"/>
              <a:t>1980’s </a:t>
            </a:r>
            <a:r>
              <a:rPr lang="fr-FR" sz="2400" dirty="0" smtClean="0"/>
              <a:t>: extension au domaine privé</a:t>
            </a:r>
          </a:p>
          <a:p>
            <a:endParaRPr lang="fr-FR" sz="1200" dirty="0" smtClean="0"/>
          </a:p>
          <a:p>
            <a:r>
              <a:rPr lang="fr-FR" sz="2400" dirty="0" smtClean="0"/>
              <a:t>1990’s : 	- premiers dispositifs UHF</a:t>
            </a:r>
          </a:p>
          <a:p>
            <a:pPr>
              <a:buNone/>
            </a:pPr>
            <a:r>
              <a:rPr lang="fr-FR" sz="2400" dirty="0" smtClean="0"/>
              <a:t>		       	- normalisation…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tag_rea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3929066"/>
            <a:ext cx="4583349" cy="1428760"/>
          </a:xfrm>
        </p:spPr>
      </p:pic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357422" y="3571876"/>
            <a:ext cx="3714776" cy="2143140"/>
          </a:xfrm>
          <a:prstGeom prst="round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Dispositifs intervenant</a:t>
            </a:r>
            <a:endParaRPr lang="fr-FR" sz="3200" dirty="0"/>
          </a:p>
        </p:txBody>
      </p:sp>
      <p:pic>
        <p:nvPicPr>
          <p:cNvPr id="15" name="Image 14" descr="RFID_transpond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500306"/>
            <a:ext cx="714375" cy="714375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1142976" y="2143116"/>
            <a:ext cx="1500198" cy="142876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>
            <a:stCxn id="16" idx="5"/>
          </p:cNvCxnSpPr>
          <p:nvPr/>
        </p:nvCxnSpPr>
        <p:spPr>
          <a:xfrm rot="16200000" flipH="1">
            <a:off x="2464425" y="3321688"/>
            <a:ext cx="780741" cy="86264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Station de base</a:t>
            </a:r>
            <a:endParaRPr lang="fr-FR" sz="3200" dirty="0"/>
          </a:p>
        </p:txBody>
      </p:sp>
      <p:pic>
        <p:nvPicPr>
          <p:cNvPr id="20" name="Espace réservé du contenu 19" descr="lecte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428868"/>
            <a:ext cx="2190765" cy="3286147"/>
          </a:xfrm>
        </p:spPr>
      </p:pic>
      <p:pic>
        <p:nvPicPr>
          <p:cNvPr id="21" name="Image 20" descr="lecteur_i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143248"/>
            <a:ext cx="28575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Station de base</a:t>
            </a:r>
            <a:endParaRPr lang="fr-FR" sz="3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786182" y="2571744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Réception/Transmission de signaux RF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Circuit de gestion du protocole de communication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Interface (host)</a:t>
            </a:r>
            <a:endParaRPr lang="fr-FR" sz="2400" dirty="0"/>
          </a:p>
        </p:txBody>
      </p:sp>
      <p:pic>
        <p:nvPicPr>
          <p:cNvPr id="19" name="Espace réservé du contenu 18" descr="B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500306"/>
            <a:ext cx="3363081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Transpondeur</a:t>
            </a:r>
            <a:endParaRPr lang="fr-FR" sz="3200" dirty="0"/>
          </a:p>
        </p:txBody>
      </p:sp>
      <p:pic>
        <p:nvPicPr>
          <p:cNvPr id="15" name="Espace réservé du contenu 14" descr="rfid_ta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2857500" cy="1885950"/>
          </a:xfrm>
        </p:spPr>
      </p:pic>
      <p:pic>
        <p:nvPicPr>
          <p:cNvPr id="16" name="Image 15" descr="Chip94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214554"/>
            <a:ext cx="2381250" cy="2981325"/>
          </a:xfrm>
          <a:prstGeom prst="rect">
            <a:avLst/>
          </a:prstGeom>
        </p:spPr>
      </p:pic>
      <p:pic>
        <p:nvPicPr>
          <p:cNvPr id="17" name="Image 16" descr="puce-rfid3-blog-ebusiness.g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214554"/>
            <a:ext cx="1968500" cy="2286016"/>
          </a:xfrm>
          <a:prstGeom prst="rect">
            <a:avLst/>
          </a:prstGeom>
        </p:spPr>
      </p:pic>
      <p:pic>
        <p:nvPicPr>
          <p:cNvPr id="18" name="Image 17" descr="RFIDtags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4500570"/>
            <a:ext cx="1947862" cy="177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Transpondeur</a:t>
            </a:r>
            <a:endParaRPr lang="fr-FR" sz="3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143240" y="2857496"/>
            <a:ext cx="5429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Réception/Emission de signaux RF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Contrôle de communication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Electrically</a:t>
            </a:r>
            <a:r>
              <a:rPr lang="fr-FR" sz="2400" dirty="0" smtClean="0"/>
              <a:t> </a:t>
            </a:r>
            <a:r>
              <a:rPr lang="fr-FR" sz="2400" dirty="0" err="1" smtClean="0"/>
              <a:t>Erasable</a:t>
            </a:r>
            <a:r>
              <a:rPr lang="fr-FR" sz="2400" dirty="0" smtClean="0"/>
              <a:t> Programmable ROM (EEPROM ou E2PROM)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Types : actifs, passifs, semi-actifs</a:t>
            </a:r>
          </a:p>
        </p:txBody>
      </p:sp>
      <p:pic>
        <p:nvPicPr>
          <p:cNvPr id="23" name="Espace réservé du contenu 22" descr="transpondeu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071810"/>
            <a:ext cx="2286016" cy="2583674"/>
          </a:xfrm>
        </p:spPr>
      </p:pic>
      <p:pic>
        <p:nvPicPr>
          <p:cNvPr id="15" name="Image 14" descr="RFID-Tag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285860"/>
            <a:ext cx="1238248" cy="123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Espace réservé du contenu 29" descr="induction_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928934"/>
            <a:ext cx="3429024" cy="3098250"/>
          </a:xfrm>
        </p:spPr>
      </p:pic>
      <p:sp>
        <p:nvSpPr>
          <p:cNvPr id="6" name="Rectangle à coins arrondis 5"/>
          <p:cNvSpPr/>
          <p:nvPr/>
        </p:nvSpPr>
        <p:spPr>
          <a:xfrm>
            <a:off x="142844" y="142852"/>
            <a:ext cx="150019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Technologie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5918" y="142852"/>
            <a:ext cx="192882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Communication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57620" y="142852"/>
            <a:ext cx="171451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Gestion des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collisions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Applications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429520" y="142852"/>
            <a:ext cx="15716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Conclusion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2858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Transpondeur : télé-alimentation</a:t>
            </a:r>
            <a:endParaRPr lang="fr-FR" sz="3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00034" y="221455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Induction électromagnétique</a:t>
            </a:r>
            <a:endParaRPr lang="fr-F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787</Words>
  <Application>Microsoft Office PowerPoint</Application>
  <PresentationFormat>Affichage à l'écran (4:3)</PresentationFormat>
  <Paragraphs>381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1_Thème Office</vt:lpstr>
      <vt:lpstr>Diapositive 1</vt:lpstr>
      <vt:lpstr>Plan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Sources</vt:lpstr>
      <vt:lpstr>Merci de votre attention…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mayeki</dc:creator>
  <cp:lastModifiedBy>mayeki</cp:lastModifiedBy>
  <cp:revision>145</cp:revision>
  <dcterms:created xsi:type="dcterms:W3CDTF">2008-02-08T23:32:38Z</dcterms:created>
  <dcterms:modified xsi:type="dcterms:W3CDTF">2008-03-23T23:26:13Z</dcterms:modified>
</cp:coreProperties>
</file>