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3" r:id="rId9"/>
    <p:sldId id="262" r:id="rId10"/>
    <p:sldId id="271" r:id="rId11"/>
    <p:sldId id="264" r:id="rId12"/>
    <p:sldId id="265" r:id="rId13"/>
    <p:sldId id="266" r:id="rId14"/>
    <p:sldId id="267" r:id="rId15"/>
    <p:sldId id="276" r:id="rId16"/>
    <p:sldId id="272" r:id="rId17"/>
    <p:sldId id="268" r:id="rId18"/>
    <p:sldId id="273" r:id="rId19"/>
    <p:sldId id="269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84307" autoAdjust="0"/>
  </p:normalViewPr>
  <p:slideViewPr>
    <p:cSldViewPr>
      <p:cViewPr varScale="1">
        <p:scale>
          <a:sx n="66" d="100"/>
          <a:sy n="66" d="100"/>
        </p:scale>
        <p:origin x="-12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fr-FR" sz="1200"/>
            </a:lvl1pPr>
          </a:lstStyle>
          <a:p>
            <a:fld id="{596203C1-616A-4651-A577-7BA09B384D13}" type="datetimeFigureOut">
              <a:rPr/>
              <a:pPr/>
              <a:t>06/09/2006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fr-FR"/>
              <a:t>Cliquer ici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fr-FR" sz="1200"/>
            </a:lvl1pPr>
          </a:lstStyle>
          <a:p>
            <a:fld id="{07B8B279-4079-43B3-8013-D8D81AB870A7}" type="slidenum">
              <a:rPr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40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55376"/>
            <a:ext cx="7772400" cy="1828800"/>
          </a:xfrm>
        </p:spPr>
        <p:txBody>
          <a:bodyPr lIns="45720" rIns="45720" bIns="45720"/>
          <a:lstStyle>
            <a:lvl1pPr algn="r" latinLnBrk="0">
              <a:defRPr lang="fr-FR"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15000" dist="13000" dir="54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 latinLnBrk="0">
              <a:spcBef>
                <a:spcPts val="0"/>
              </a:spcBef>
              <a:buNone/>
              <a:defRPr lang="fr-FR"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3AF2-DCC4-4842-96BC-1B9869901C37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92624"/>
            <a:ext cx="8183880" cy="105156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35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 latinLnBrk="0">
              <a:buNone/>
              <a:defRPr lang="fr-FR"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10416"/>
            <a:ext cx="8183880" cy="420624"/>
          </a:xfrm>
        </p:spPr>
        <p:txBody>
          <a:bodyPr lIns="118872" tIns="0" anchor="t"/>
          <a:lstStyle>
            <a:lvl1pPr marR="36576" algn="l" latinLnBrk="0">
              <a:spcAft>
                <a:spcPts val="0"/>
              </a:spcAft>
              <a:buNone/>
              <a:defRPr lang="fr-FR"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lang="fr-FR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fr-FR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 latinLnBrk="0">
              <a:defRPr lang="fr-FR" sz="2600"/>
            </a:lvl1pPr>
            <a:lvl2pPr>
              <a:defRPr lang="fr-FR" sz="22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 latinLnBrk="0">
              <a:defRPr lang="fr-FR" sz="2600"/>
            </a:lvl1pPr>
            <a:lvl2pPr>
              <a:defRPr lang="fr-FR" sz="22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90624"/>
            <a:ext cx="8183880" cy="1051560"/>
          </a:xfrm>
        </p:spPr>
        <p:txBody>
          <a:bodyPr anchor="b"/>
          <a:lstStyle>
            <a:lvl1pPr latinLnBrk="0">
              <a:defRPr lang="fr-FR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639762"/>
          </a:xfrm>
        </p:spPr>
        <p:txBody>
          <a:bodyPr lIns="146304" anchor="ctr"/>
          <a:lstStyle>
            <a:lvl1pPr algn="l" latinLnBrk="0">
              <a:buNone/>
              <a:defRPr lang="fr-FR" sz="2400" b="0">
                <a:solidFill>
                  <a:srgbClr val="FFFFFF"/>
                </a:solidFill>
              </a:defRPr>
            </a:lvl1pPr>
            <a:lvl2pPr>
              <a:buNone/>
              <a:defRPr lang="fr-FR" sz="2000" b="1"/>
            </a:lvl2pPr>
            <a:lvl3pPr>
              <a:buNone/>
              <a:defRPr lang="fr-FR" sz="1800" b="1"/>
            </a:lvl3pPr>
            <a:lvl4pPr>
              <a:buNone/>
              <a:defRPr lang="fr-FR" sz="1600" b="1"/>
            </a:lvl4pPr>
            <a:lvl5pPr>
              <a:buNone/>
              <a:defRPr lang="fr-FR"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2169" y="579438"/>
            <a:ext cx="3931920" cy="639762"/>
          </a:xfrm>
        </p:spPr>
        <p:txBody>
          <a:bodyPr lIns="137160" anchor="ctr"/>
          <a:lstStyle>
            <a:lvl1pPr algn="l" latinLnBrk="0">
              <a:buNone/>
              <a:defRPr lang="fr-FR" sz="2400" b="0">
                <a:solidFill>
                  <a:srgbClr val="FFFFFF"/>
                </a:solidFill>
              </a:defRPr>
            </a:lvl1pPr>
            <a:lvl2pPr>
              <a:buNone/>
              <a:defRPr lang="fr-FR" sz="2000" b="1"/>
            </a:lvl2pPr>
            <a:lvl3pPr>
              <a:buNone/>
              <a:defRPr lang="fr-FR" sz="1800" b="1"/>
            </a:lvl3pPr>
            <a:lvl4pPr>
              <a:buNone/>
              <a:defRPr lang="fr-FR" sz="1600" b="1"/>
            </a:lvl4pPr>
            <a:lvl5pPr>
              <a:buNone/>
              <a:defRPr lang="fr-FR"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7224" y="1371600"/>
            <a:ext cx="3931920" cy="3566160"/>
          </a:xfrm>
        </p:spPr>
        <p:txBody>
          <a:bodyPr anchor="t"/>
          <a:lstStyle>
            <a:lvl1pPr algn="l" latinLnBrk="0">
              <a:defRPr lang="fr-FR" sz="2400"/>
            </a:lvl1pPr>
            <a:lvl2pPr algn="l">
              <a:defRPr lang="fr-FR" sz="2000"/>
            </a:lvl2pPr>
            <a:lvl3pPr algn="l">
              <a:defRPr lang="fr-FR" sz="1800"/>
            </a:lvl3pPr>
            <a:lvl4pPr algn="l">
              <a:defRPr lang="fr-FR" sz="1600"/>
            </a:lvl4pPr>
            <a:lvl5pPr algn="l">
              <a:defRPr lang="fr-FR"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371600"/>
            <a:ext cx="3931920" cy="3566160"/>
          </a:xfrm>
        </p:spPr>
        <p:txBody>
          <a:bodyPr anchor="t"/>
          <a:lstStyle>
            <a:lvl1pPr algn="l" latinLnBrk="0">
              <a:defRPr lang="fr-FR" sz="2400"/>
            </a:lvl1pPr>
            <a:lvl2pPr algn="l">
              <a:defRPr lang="fr-FR" sz="2000"/>
            </a:lvl2pPr>
            <a:lvl3pPr algn="l">
              <a:defRPr lang="fr-FR" sz="1800"/>
            </a:lvl3pPr>
            <a:lvl4pPr algn="l">
              <a:defRPr lang="fr-FR" sz="1600"/>
            </a:lvl4pPr>
            <a:lvl5pPr algn="l">
              <a:defRPr lang="fr-FR"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1" name="Rounded Rectangle 10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 latinLnBrk="0">
              <a:buNone/>
              <a:defRPr lang="fr-FR" sz="2200" b="1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38847" y="1447800"/>
            <a:ext cx="2971800" cy="4389120"/>
          </a:xfrm>
        </p:spPr>
        <p:txBody>
          <a:bodyPr lIns="91440"/>
          <a:lstStyle>
            <a:lvl1pPr marL="18288" marR="18288" indent="0" latinLnBrk="0">
              <a:spcBef>
                <a:spcPts val="0"/>
              </a:spcBef>
              <a:buNone/>
              <a:defRPr lang="fr-FR" sz="1400">
                <a:solidFill>
                  <a:srgbClr val="FFFFFF"/>
                </a:solidFill>
              </a:defRPr>
            </a:lvl1pPr>
            <a:lvl2pPr>
              <a:buNone/>
              <a:defRPr lang="fr-FR" sz="1200"/>
            </a:lvl2pPr>
            <a:lvl3pPr>
              <a:buNone/>
              <a:defRPr lang="fr-FR" sz="1000"/>
            </a:lvl3pPr>
            <a:lvl4pPr>
              <a:buNone/>
              <a:defRPr lang="fr-FR" sz="900"/>
            </a:lvl4pPr>
            <a:lvl5pPr>
              <a:buNone/>
              <a:defRPr lang="fr-FR"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447800"/>
            <a:ext cx="4937760" cy="4389120"/>
          </a:xfrm>
        </p:spPr>
        <p:txBody>
          <a:bodyPr/>
          <a:lstStyle>
            <a:lvl1pPr latinLnBrk="0">
              <a:defRPr lang="fr-FR" sz="2800">
                <a:solidFill>
                  <a:srgbClr val="FFFFFF"/>
                </a:solidFill>
              </a:defRPr>
            </a:lvl1pPr>
            <a:lvl2pPr>
              <a:defRPr lang="fr-FR" sz="2600">
                <a:solidFill>
                  <a:srgbClr val="FFFFFF"/>
                </a:solidFill>
              </a:defRPr>
            </a:lvl2pPr>
            <a:lvl3pPr>
              <a:defRPr lang="fr-FR" sz="2400">
                <a:solidFill>
                  <a:srgbClr val="FFFFFF"/>
                </a:solidFill>
              </a:defRPr>
            </a:lvl3pPr>
            <a:lvl4pPr>
              <a:defRPr lang="fr-FR" sz="2000">
                <a:solidFill>
                  <a:srgbClr val="FFFFFF"/>
                </a:solidFill>
              </a:defRPr>
            </a:lvl4pPr>
            <a:lvl5pPr>
              <a:defRPr lang="fr-FR" sz="2000">
                <a:solidFill>
                  <a:srgbClr val="FFFFFF"/>
                </a:solidFill>
              </a:defRPr>
            </a:lvl5pPr>
            <a:lvl6pPr>
              <a:buNone/>
              <a:defRPr lang="fr-FR"/>
            </a:lvl6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1" name="Rounded Rectangle 10"/>
          <p:cNvSpPr/>
          <p:nvPr/>
        </p:nvSpPr>
        <p:spPr>
          <a:xfrm>
            <a:off x="6400800" y="434162"/>
            <a:ext cx="2324605" cy="4341329"/>
          </a:xfrm>
          <a:prstGeom prst="roundRect">
            <a:avLst>
              <a:gd name="adj" fmla="val 2127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 latinLnBrk="0">
              <a:buNone/>
              <a:defRPr lang="fr-FR"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 latinLnBrk="0">
              <a:spcBef>
                <a:spcPts val="0"/>
              </a:spcBef>
              <a:buNone/>
              <a:defRPr lang="fr-FR" sz="1400"/>
            </a:lvl1pPr>
            <a:lvl2pPr>
              <a:defRPr lang="fr-FR" sz="1200"/>
            </a:lvl2pPr>
            <a:lvl3pPr>
              <a:defRPr lang="fr-FR" sz="1000"/>
            </a:lvl3pPr>
            <a:lvl4pPr>
              <a:defRPr lang="fr-FR" sz="900"/>
            </a:lvl4pPr>
            <a:lvl5pPr>
              <a:defRPr lang="fr-FR"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06/09/2006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/>
              <a:pPr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89320" cy="4343400"/>
          </a:xfrm>
          <a:prstGeom prst="rect">
            <a:avLst/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latinLnBrk="0">
              <a:buNone/>
              <a:defRPr lang="fr-FR" sz="3200"/>
            </a:lvl1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411357" y="386861"/>
            <a:ext cx="36576" cy="4443984"/>
          </a:xfrm>
          <a:prstGeom prst="rect">
            <a:avLst/>
          </a:prstGeom>
          <a:solidFill>
            <a:srgbClr val="FFFFFF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432" algn="l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35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92624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/>
              <a:t>Cliquer ici pour modifier le style du titre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/>
            <a:r>
              <a:rPr lang="fr-FR"/>
              <a:t>Cliquer ici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  <a:p>
            <a:pPr lvl="6"/>
            <a:r>
              <a:rPr lang="fr-FR"/>
              <a:t>Septième niveau</a:t>
            </a:r>
          </a:p>
          <a:p>
            <a:pPr lvl="7"/>
            <a:r>
              <a:rPr lang="fr-FR"/>
              <a:t>Huitième niveau</a:t>
            </a:r>
          </a:p>
          <a:p>
            <a:pPr lvl="8"/>
            <a:r>
              <a:rPr lang="fr-FR"/>
              <a:t>Neuvième niveau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fr-FR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 algn="r"/>
            <a:r>
              <a:rPr lang="fr-FR" smtClean="0"/>
              <a:t>06/09/2006</a:t>
            </a:r>
            <a:endParaRPr lang="fr-FR" sz="10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latinLnBrk="0">
              <a:defRPr lang="fr-FR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 algn="l"/>
            <a:endParaRPr lang="fr-FR" sz="10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fr-FR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E7F13AF2-DCC4-4842-96BC-1B9869901C37}" type="slidenum">
              <a:rPr lang="fr-FR" sz="1000">
                <a:solidFill>
                  <a:schemeClr val="bg2">
                    <a:shade val="50000"/>
                  </a:schemeClr>
                </a:solidFill>
              </a:rPr>
              <a:pPr/>
              <a:t>‹N°›</a:t>
            </a:fld>
            <a:endParaRPr lang="fr-FR" sz="100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rtl="0" eaLnBrk="1" latinLnBrk="0" hangingPunct="1">
        <a:spcBef>
          <a:spcPct val="0"/>
        </a:spcBef>
        <a:buNone/>
        <a:defRPr lang="fr-FR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12700" dist="12700" dir="54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lang="fr-FR" sz="2800" kern="1200">
          <a:solidFill>
            <a:srgbClr val="FFFFFF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lang="fr-FR"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lang="fr-FR" sz="2200" kern="1200">
          <a:solidFill>
            <a:srgbClr val="FFFFFF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lang="fr-FR" sz="1900" kern="1200">
          <a:solidFill>
            <a:srgbClr val="FFFFFF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lang="fr-FR"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lang="fr-FR" sz="1700" kern="1200" baseline="0">
          <a:solidFill>
            <a:srgbClr val="FFFFFF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lang="fr-FR" sz="1500" kern="1200">
          <a:solidFill>
            <a:srgbClr val="FFFFFF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lang="fr-FR" sz="1500" kern="1200" baseline="0">
          <a:solidFill>
            <a:srgbClr val="FFFFFF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lang="fr-FR" sz="1500" kern="12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3071802" y="1673650"/>
            <a:ext cx="2714644" cy="683780"/>
          </a:xfrm>
        </p:spPr>
        <p:txBody>
          <a:bodyPr>
            <a:noAutofit/>
          </a:bodyPr>
          <a:lstStyle/>
          <a:p>
            <a:pPr algn="ctr"/>
            <a:r>
              <a:rPr lang="fr-FR" sz="4800" dirty="0" err="1" smtClean="0">
                <a:solidFill>
                  <a:schemeClr val="bg1"/>
                </a:solidFill>
              </a:rPr>
              <a:t>Java</a:t>
            </a:r>
            <a:r>
              <a:rPr lang="fr-FR" sz="4800" dirty="0" err="1" smtClean="0"/>
              <a:t>FX</a:t>
            </a:r>
            <a:endParaRPr lang="fr-FR" sz="4800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386910"/>
          </a:xfrm>
        </p:spPr>
        <p:txBody>
          <a:bodyPr/>
          <a:lstStyle/>
          <a:p>
            <a:r>
              <a:rPr lang="fr-FR" dirty="0" smtClean="0"/>
              <a:t>Développement RIA/RDA avec </a:t>
            </a:r>
            <a:r>
              <a:rPr lang="fr-FR" dirty="0" err="1" smtClean="0"/>
              <a:t>JavaFX</a:t>
            </a:r>
            <a:endParaRPr lang="fr-FR" dirty="0"/>
          </a:p>
        </p:txBody>
      </p:sp>
      <p:pic>
        <p:nvPicPr>
          <p:cNvPr id="4" name="Image 3" descr="sun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5101081"/>
            <a:ext cx="2786082" cy="1305976"/>
          </a:xfrm>
          <a:prstGeom prst="rect">
            <a:avLst/>
          </a:prstGeom>
        </p:spPr>
      </p:pic>
      <p:pic>
        <p:nvPicPr>
          <p:cNvPr id="5" name="Image 4" descr="java_logo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520" y="4429132"/>
            <a:ext cx="1214446" cy="193339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3AF2-DCC4-4842-96BC-1B9869901C37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214282" y="4214818"/>
            <a:ext cx="3271806" cy="642942"/>
          </a:xfrm>
          <a:prstGeom prst="rect">
            <a:avLst/>
          </a:prstGeom>
        </p:spPr>
        <p:txBody>
          <a:bodyPr vert="horz" lIns="182880" tIns="0">
            <a:normAutofit fontScale="77500" lnSpcReduction="20000"/>
          </a:bodyPr>
          <a:lstStyle/>
          <a:p>
            <a:pPr marL="36576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shade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Moreau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shade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Alan</a:t>
            </a:r>
          </a:p>
          <a:p>
            <a:pPr marL="36576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2000" b="0" i="0" u="none" strike="noStrike" kern="1200" cap="none" spc="0" normalizeH="0" noProof="0" dirty="0" smtClean="0">
              <a:ln>
                <a:noFill/>
              </a:ln>
              <a:solidFill>
                <a:schemeClr val="bg2">
                  <a:shade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shade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 3</a:t>
            </a:r>
            <a:r>
              <a:rPr kumimoji="0" lang="fr-FR" sz="20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bg2">
                    <a:shade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ème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shade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année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 7" descr="logo_94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7686" y="5072074"/>
            <a:ext cx="1285884" cy="1285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103346" y="2786058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/>
              <a:t>Introduction à </a:t>
            </a:r>
            <a:r>
              <a:rPr smtClean="0">
                <a:solidFill>
                  <a:schemeClr val="bg1"/>
                </a:solidFill>
              </a:rPr>
              <a:t>Java</a:t>
            </a:r>
            <a:r>
              <a:rPr smtClean="0"/>
              <a:t>FX Script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 à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Script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/>
          </a:bodyPr>
          <a:lstStyle/>
          <a:p>
            <a:r>
              <a:rPr smtClean="0"/>
              <a:t>Exemple de programme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928662" y="2000240"/>
            <a:ext cx="5857916" cy="350046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rmAutofit fontScale="92500" lnSpcReduction="20000"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chemeClr val="accent2"/>
                </a:solidFill>
              </a:rPr>
              <a:t>class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HelloWorldModel</a:t>
            </a:r>
            <a:r>
              <a:rPr lang="fr-FR" sz="1400" b="1" dirty="0" smtClean="0"/>
              <a:t> {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</a:t>
            </a:r>
            <a:r>
              <a:rPr lang="fr-FR" sz="1400" b="1" dirty="0" err="1" smtClean="0">
                <a:solidFill>
                  <a:schemeClr val="accent2"/>
                </a:solidFill>
              </a:rPr>
              <a:t>attribute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saying</a:t>
            </a:r>
            <a:r>
              <a:rPr lang="fr-FR" sz="1400" b="1" dirty="0" smtClean="0"/>
              <a:t>: String;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}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chemeClr val="accent2"/>
                </a:solidFill>
              </a:rPr>
              <a:t>var</a:t>
            </a:r>
            <a:r>
              <a:rPr lang="fr-FR" sz="1400" b="1" dirty="0" smtClean="0"/>
              <a:t> model = </a:t>
            </a:r>
            <a:r>
              <a:rPr lang="fr-FR" sz="1400" b="1" dirty="0" err="1" smtClean="0"/>
              <a:t>HelloWorldModel</a:t>
            </a:r>
            <a:r>
              <a:rPr lang="fr-FR" sz="1400" b="1" dirty="0" smtClean="0"/>
              <a:t> {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</a:t>
            </a:r>
            <a:r>
              <a:rPr lang="fr-FR" sz="1400" b="1" dirty="0" err="1" smtClean="0"/>
              <a:t>saying</a:t>
            </a:r>
            <a:r>
              <a:rPr lang="fr-FR" sz="1400" b="1" dirty="0" smtClean="0"/>
              <a:t>: "Hello World"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};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chemeClr val="accent2"/>
                </a:solidFill>
              </a:rPr>
              <a:t>var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win</a:t>
            </a:r>
            <a:r>
              <a:rPr lang="fr-FR" sz="1400" b="1" dirty="0" smtClean="0"/>
              <a:t> = Frame {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</a:t>
            </a:r>
            <a:r>
              <a:rPr lang="fr-FR" sz="1400" b="1" dirty="0" err="1" smtClean="0"/>
              <a:t>title</a:t>
            </a:r>
            <a:r>
              <a:rPr lang="fr-FR" sz="1400" b="1" dirty="0" smtClean="0"/>
              <a:t>: </a:t>
            </a:r>
            <a:r>
              <a:rPr lang="fr-FR" sz="1400" b="1" dirty="0" err="1" smtClean="0">
                <a:solidFill>
                  <a:schemeClr val="accent2"/>
                </a:solidFill>
              </a:rPr>
              <a:t>bind</a:t>
            </a:r>
            <a:r>
              <a:rPr lang="fr-FR" sz="1400" b="1" dirty="0" smtClean="0"/>
              <a:t> "{</a:t>
            </a:r>
            <a:r>
              <a:rPr lang="fr-FR" sz="1400" b="1" dirty="0" err="1" smtClean="0"/>
              <a:t>model.saying</a:t>
            </a:r>
            <a:r>
              <a:rPr lang="fr-FR" sz="1400" b="1" dirty="0" smtClean="0"/>
              <a:t>} </a:t>
            </a:r>
            <a:r>
              <a:rPr lang="fr-FR" sz="1400" b="1" dirty="0" err="1" smtClean="0"/>
              <a:t>JavaFX</a:t>
            </a:r>
            <a:r>
              <a:rPr lang="fr-FR" sz="1400" b="1" dirty="0" smtClean="0"/>
              <a:t>"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</a:t>
            </a:r>
            <a:r>
              <a:rPr lang="fr-FR" sz="1400" b="1" dirty="0" err="1" smtClean="0"/>
              <a:t>width</a:t>
            </a:r>
            <a:r>
              <a:rPr lang="fr-FR" sz="1400" b="1" dirty="0" smtClean="0"/>
              <a:t>: 200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content: </a:t>
            </a:r>
            <a:r>
              <a:rPr lang="fr-FR" sz="1400" b="1" dirty="0" err="1" smtClean="0"/>
              <a:t>TextField</a:t>
            </a:r>
            <a:r>
              <a:rPr lang="fr-FR" sz="1400" b="1" dirty="0" smtClean="0"/>
              <a:t> {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     value: </a:t>
            </a:r>
            <a:r>
              <a:rPr lang="fr-FR" sz="1400" b="1" dirty="0" err="1" smtClean="0">
                <a:solidFill>
                  <a:schemeClr val="accent2"/>
                </a:solidFill>
              </a:rPr>
              <a:t>bind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model.saying</a:t>
            </a: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    }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    visible: </a:t>
            </a:r>
            <a:r>
              <a:rPr lang="fr-FR" sz="1400" b="1" dirty="0" err="1" smtClean="0"/>
              <a:t>true</a:t>
            </a: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};</a:t>
            </a:r>
            <a:r>
              <a:rPr lang="fr-FR" sz="2800" b="1" dirty="0" smtClean="0"/>
              <a:t> 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 à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Script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 lnSpcReduction="10000"/>
          </a:bodyPr>
          <a:lstStyle/>
          <a:p>
            <a:r>
              <a:rPr smtClean="0"/>
              <a:t>Typage statique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r>
              <a:rPr smtClean="0"/>
              <a:t>Les types de Java</a:t>
            </a:r>
            <a:r>
              <a:rPr smtClean="0">
                <a:solidFill>
                  <a:schemeClr val="accent1"/>
                </a:solidFill>
              </a:rPr>
              <a:t>FX</a:t>
            </a:r>
          </a:p>
          <a:p>
            <a:pPr lvl="1"/>
            <a:r>
              <a:rPr smtClean="0"/>
              <a:t>String</a:t>
            </a:r>
          </a:p>
          <a:p>
            <a:pPr lvl="1"/>
            <a:r>
              <a:rPr smtClean="0"/>
              <a:t>Boolean</a:t>
            </a:r>
          </a:p>
          <a:p>
            <a:pPr lvl="1"/>
            <a:r>
              <a:rPr smtClean="0"/>
              <a:t>Number</a:t>
            </a:r>
          </a:p>
          <a:p>
            <a:pPr lvl="1"/>
            <a:r>
              <a:rPr smtClean="0"/>
              <a:t>Integer</a:t>
            </a:r>
          </a:p>
          <a:p>
            <a:pPr lvl="1"/>
            <a:r>
              <a:rPr smtClean="0"/>
              <a:t>Void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857224" y="2000240"/>
            <a:ext cx="4825976" cy="10001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rm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chemeClr val="accent2"/>
                </a:solidFill>
              </a:rPr>
              <a:t>var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myVar</a:t>
            </a:r>
            <a:r>
              <a:rPr lang="fr-FR" sz="1400" b="1" dirty="0" smtClean="0"/>
              <a:t> = "Hello";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/>
              <a:t>myVar</a:t>
            </a:r>
            <a:r>
              <a:rPr lang="fr-FR" sz="1400" b="1" dirty="0" smtClean="0"/>
              <a:t> = 123;</a:t>
            </a:r>
            <a:r>
              <a:rPr lang="fr-FR" sz="2800" b="1" dirty="0" smtClean="0"/>
              <a:t> </a:t>
            </a:r>
            <a:r>
              <a:rPr lang="fr-FR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//erreur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3675114" y="3643314"/>
            <a:ext cx="4825976" cy="214314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rmAutofit fontScale="92500" lnSpcReduction="10000"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chemeClr val="accent2"/>
                </a:solidFill>
              </a:rPr>
              <a:t>var</a:t>
            </a:r>
            <a:r>
              <a:rPr lang="fr-FR" sz="1400" b="1" dirty="0" smtClean="0"/>
              <a:t> s :</a:t>
            </a:r>
            <a:r>
              <a:rPr lang="fr-FR" sz="1400" b="1" dirty="0" smtClean="0">
                <a:solidFill>
                  <a:srgbClr val="92D050"/>
                </a:solidFill>
              </a:rPr>
              <a:t>String</a:t>
            </a:r>
            <a:r>
              <a:rPr lang="fr-FR" sz="1400" b="1" dirty="0" smtClean="0"/>
              <a:t> = "World";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/>
              <a:t>s.toUpperCase</a:t>
            </a:r>
            <a:r>
              <a:rPr lang="fr-FR" sz="1400" b="1" dirty="0" smtClean="0"/>
              <a:t>(); </a:t>
            </a:r>
            <a:r>
              <a:rPr lang="fr-FR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// renvoie "WORLD";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rgbClr val="C00000"/>
                </a:solidFill>
              </a:rPr>
              <a:t>var</a:t>
            </a:r>
            <a:r>
              <a:rPr lang="fr-FR" sz="1400" b="1" dirty="0" smtClean="0"/>
              <a:t> x :</a:t>
            </a:r>
            <a:r>
              <a:rPr lang="fr-FR" sz="1400" b="1" dirty="0" err="1" smtClean="0">
                <a:solidFill>
                  <a:srgbClr val="92D050"/>
                </a:solidFill>
              </a:rPr>
              <a:t>Number</a:t>
            </a:r>
            <a:r>
              <a:rPr lang="fr-FR" sz="1400" b="1" dirty="0" smtClean="0"/>
              <a:t> = 3.50;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/>
              <a:t>x.intValue</a:t>
            </a:r>
            <a:r>
              <a:rPr lang="fr-FR" sz="1400" b="1" dirty="0" smtClean="0"/>
              <a:t>(); </a:t>
            </a:r>
            <a:r>
              <a:rPr lang="fr-FR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// renvoie 1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(3.50).</a:t>
            </a:r>
            <a:r>
              <a:rPr lang="fr-FR" sz="1400" b="1" dirty="0" err="1" smtClean="0"/>
              <a:t>intValue</a:t>
            </a:r>
            <a:r>
              <a:rPr lang="fr-FR" sz="1400" b="1" dirty="0" smtClean="0"/>
              <a:t>(); </a:t>
            </a:r>
            <a:r>
              <a:rPr lang="fr-FR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// renvoie 3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endParaRPr lang="fr-FR" sz="14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>
                <a:solidFill>
                  <a:srgbClr val="C00000"/>
                </a:solidFill>
              </a:rPr>
              <a:t>var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isTrue</a:t>
            </a:r>
            <a:r>
              <a:rPr lang="fr-FR" sz="1400" b="1" dirty="0" smtClean="0"/>
              <a:t> = </a:t>
            </a:r>
            <a:r>
              <a:rPr lang="fr-FR" sz="1400" b="1" dirty="0" err="1" smtClean="0"/>
              <a:t>true</a:t>
            </a:r>
            <a:r>
              <a:rPr lang="fr-FR" sz="1400" b="1" dirty="0" smtClean="0"/>
              <a:t>;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/>
              <a:t>isTrue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instanceof</a:t>
            </a:r>
            <a:r>
              <a:rPr lang="fr-FR" sz="1400" b="1" dirty="0" smtClean="0"/>
              <a:t> </a:t>
            </a:r>
            <a:r>
              <a:rPr lang="fr-FR" sz="1400" b="1" dirty="0" err="1" smtClean="0">
                <a:solidFill>
                  <a:srgbClr val="92D050"/>
                </a:solidFill>
              </a:rPr>
              <a:t>Boolean</a:t>
            </a:r>
            <a:r>
              <a:rPr lang="fr-FR" sz="1400" b="1" dirty="0" smtClean="0"/>
              <a:t>; </a:t>
            </a:r>
            <a:r>
              <a:rPr lang="fr-FR" sz="1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// renvoie </a:t>
            </a:r>
            <a:r>
              <a:rPr lang="fr-FR" sz="14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true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 à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Script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/>
          </a:bodyPr>
          <a:lstStyle/>
          <a:p>
            <a:r>
              <a:rPr smtClean="0"/>
              <a:t>Des tableaux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smtClean="0"/>
          </a:p>
          <a:p>
            <a:r>
              <a:rPr smtClean="0"/>
              <a:t>Requêtes SQL sur un tableau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857224" y="1928802"/>
            <a:ext cx="7286676" cy="221457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600" b="1" dirty="0" smtClean="0">
                <a:solidFill>
                  <a:srgbClr val="C00000"/>
                </a:solidFill>
              </a:rPr>
              <a:t>var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nums</a:t>
            </a:r>
            <a:r>
              <a:rPr lang="fr-FR" sz="1600" b="1" dirty="0" smtClean="0"/>
              <a:t> = [1,2,3,4];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600" b="1" dirty="0" smtClean="0">
                <a:solidFill>
                  <a:srgbClr val="C00000"/>
                </a:solidFill>
              </a:rPr>
              <a:t>insert</a:t>
            </a:r>
            <a:r>
              <a:rPr lang="fr-FR" sz="1600" b="1" dirty="0" smtClean="0"/>
              <a:t> 5 </a:t>
            </a:r>
            <a:r>
              <a:rPr lang="fr-FR" sz="1600" b="1" dirty="0" err="1" smtClean="0">
                <a:solidFill>
                  <a:srgbClr val="C00000"/>
                </a:solidFill>
              </a:rPr>
              <a:t>into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nums</a:t>
            </a:r>
            <a:r>
              <a:rPr lang="fr-FR" sz="1600" b="1" dirty="0" smtClean="0"/>
              <a:t>; </a:t>
            </a:r>
            <a:r>
              <a:rPr lang="fr-FR" sz="1600" b="1" dirty="0" smtClean="0">
                <a:solidFill>
                  <a:srgbClr val="7030A0"/>
                </a:solidFill>
              </a:rPr>
              <a:t>//renvoie [1,2,3,4,5]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smtClean="0">
                <a:solidFill>
                  <a:srgbClr val="C00000"/>
                </a:solidFill>
              </a:rPr>
              <a:t>insert</a:t>
            </a:r>
            <a:r>
              <a:rPr lang="en-US" sz="1600" b="1" dirty="0" smtClean="0"/>
              <a:t> 0 </a:t>
            </a:r>
            <a:r>
              <a:rPr lang="en-US" sz="1600" b="1" dirty="0" smtClean="0">
                <a:solidFill>
                  <a:srgbClr val="C00000"/>
                </a:solidFill>
              </a:rPr>
              <a:t>as first into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nums</a:t>
            </a:r>
            <a:r>
              <a:rPr lang="en-US" sz="1600" b="1" dirty="0" smtClean="0"/>
              <a:t>; </a:t>
            </a:r>
            <a:r>
              <a:rPr lang="en-US" sz="1600" b="1" dirty="0" smtClean="0">
                <a:solidFill>
                  <a:srgbClr val="7030A0"/>
                </a:solidFill>
              </a:rPr>
              <a:t>//</a:t>
            </a:r>
            <a:r>
              <a:rPr lang="en-US" sz="1600" b="1" dirty="0" err="1" smtClean="0">
                <a:solidFill>
                  <a:srgbClr val="7030A0"/>
                </a:solidFill>
              </a:rPr>
              <a:t>renvoie</a:t>
            </a:r>
            <a:r>
              <a:rPr lang="en-US" sz="1600" b="1" dirty="0" smtClean="0">
                <a:solidFill>
                  <a:srgbClr val="7030A0"/>
                </a:solidFill>
              </a:rPr>
              <a:t> [0,</a:t>
            </a:r>
            <a:r>
              <a:rPr lang="fr-FR" sz="1600" b="1" dirty="0" smtClean="0">
                <a:solidFill>
                  <a:srgbClr val="7030A0"/>
                </a:solidFill>
              </a:rPr>
              <a:t>1,2,3,4,5</a:t>
            </a:r>
            <a:r>
              <a:rPr lang="en-US" sz="1600" b="1" dirty="0" smtClean="0">
                <a:solidFill>
                  <a:srgbClr val="7030A0"/>
                </a:solidFill>
              </a:rPr>
              <a:t>]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smtClean="0">
                <a:solidFill>
                  <a:srgbClr val="C00000"/>
                </a:solidFill>
              </a:rPr>
              <a:t>insert</a:t>
            </a:r>
            <a:r>
              <a:rPr lang="en-US" sz="1600" b="1" dirty="0" smtClean="0"/>
              <a:t> [6,7] </a:t>
            </a:r>
            <a:r>
              <a:rPr lang="en-US" sz="1600" b="1" dirty="0" smtClean="0">
                <a:solidFill>
                  <a:srgbClr val="C00000"/>
                </a:solidFill>
              </a:rPr>
              <a:t>as last into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nums</a:t>
            </a:r>
            <a:r>
              <a:rPr lang="en-US" sz="1600" b="1" dirty="0" smtClean="0"/>
              <a:t>; </a:t>
            </a:r>
            <a:r>
              <a:rPr lang="en-US" sz="1600" b="1" dirty="0" smtClean="0">
                <a:solidFill>
                  <a:srgbClr val="7030A0"/>
                </a:solidFill>
              </a:rPr>
              <a:t>//</a:t>
            </a:r>
            <a:r>
              <a:rPr lang="en-US" sz="1600" b="1" dirty="0" err="1" smtClean="0">
                <a:solidFill>
                  <a:srgbClr val="7030A0"/>
                </a:solidFill>
              </a:rPr>
              <a:t>renvoie</a:t>
            </a:r>
            <a:r>
              <a:rPr lang="en-US" sz="1600" b="1" dirty="0" smtClean="0">
                <a:solidFill>
                  <a:srgbClr val="7030A0"/>
                </a:solidFill>
              </a:rPr>
              <a:t> [0,</a:t>
            </a:r>
            <a:r>
              <a:rPr lang="fr-FR" sz="1600" b="1" dirty="0" smtClean="0">
                <a:solidFill>
                  <a:srgbClr val="7030A0"/>
                </a:solidFill>
              </a:rPr>
              <a:t>1,2,3,4,5,6,7</a:t>
            </a:r>
            <a:r>
              <a:rPr lang="en-US" sz="1600" b="1" dirty="0" smtClean="0">
                <a:solidFill>
                  <a:srgbClr val="7030A0"/>
                </a:solidFill>
              </a:rPr>
              <a:t>]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endParaRPr lang="fr-FR" sz="1600" b="1" dirty="0" smtClean="0"/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err="1" smtClean="0">
                <a:solidFill>
                  <a:srgbClr val="C00000"/>
                </a:solidFill>
              </a:rPr>
              <a:t>var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workingDays</a:t>
            </a:r>
            <a:r>
              <a:rPr lang="en-US" sz="1600" b="1" dirty="0" smtClean="0"/>
              <a:t> = ["</a:t>
            </a:r>
            <a:r>
              <a:rPr lang="en-US" sz="1600" b="1" dirty="0" err="1" smtClean="0"/>
              <a:t>Mon","Tue","Wed","Thur","Fri</a:t>
            </a:r>
            <a:r>
              <a:rPr lang="en-US" sz="1600" b="1" dirty="0" smtClean="0"/>
              <a:t>"];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err="1" smtClean="0">
                <a:solidFill>
                  <a:srgbClr val="C00000"/>
                </a:solidFill>
              </a:rPr>
              <a:t>var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weekDays</a:t>
            </a:r>
            <a:r>
              <a:rPr lang="en-US" sz="1600" b="1" dirty="0" smtClean="0"/>
              <a:t> = [</a:t>
            </a:r>
            <a:r>
              <a:rPr lang="en-US" sz="1600" b="1" dirty="0" err="1" smtClean="0"/>
              <a:t>workingDays</a:t>
            </a:r>
            <a:r>
              <a:rPr lang="en-US" sz="1600" b="1" dirty="0" smtClean="0"/>
              <a:t>, ["</a:t>
            </a:r>
            <a:r>
              <a:rPr lang="en-US" sz="1600" b="1" dirty="0" err="1" smtClean="0"/>
              <a:t>Sat","Sun</a:t>
            </a:r>
            <a:r>
              <a:rPr lang="en-US" sz="1600" b="1" dirty="0" smtClean="0"/>
              <a:t>"]]; </a:t>
            </a:r>
            <a:endParaRPr lang="fr-FR" sz="1600" b="1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571472" y="4786322"/>
            <a:ext cx="8072494" cy="857256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err="1" smtClean="0">
                <a:solidFill>
                  <a:srgbClr val="C00000"/>
                </a:solidFill>
              </a:rPr>
              <a:t>var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answer:</a:t>
            </a:r>
            <a:r>
              <a:rPr lang="en-US" sz="1600" b="1" dirty="0" err="1" smtClean="0">
                <a:solidFill>
                  <a:srgbClr val="92D050"/>
                </a:solidFill>
              </a:rPr>
              <a:t>Integer</a:t>
            </a:r>
            <a:r>
              <a:rPr lang="en-US" sz="1600" b="1" dirty="0" smtClean="0"/>
              <a:t> = </a:t>
            </a:r>
            <a:r>
              <a:rPr lang="en-US" sz="1600" b="1" dirty="0" smtClean="0">
                <a:solidFill>
                  <a:srgbClr val="C00000"/>
                </a:solidFill>
              </a:rPr>
              <a:t>select</a:t>
            </a:r>
            <a:r>
              <a:rPr lang="en-US" sz="1600" b="1" dirty="0" smtClean="0"/>
              <a:t> x </a:t>
            </a:r>
            <a:r>
              <a:rPr lang="en-US" sz="1600" b="1" dirty="0" smtClean="0">
                <a:solidFill>
                  <a:srgbClr val="C00000"/>
                </a:solidFill>
              </a:rPr>
              <a:t>from</a:t>
            </a:r>
            <a:r>
              <a:rPr lang="en-US" sz="1600" b="1" dirty="0" smtClean="0"/>
              <a:t> x </a:t>
            </a:r>
            <a:r>
              <a:rPr lang="en-US" sz="1600" b="1" dirty="0" smtClean="0">
                <a:solidFill>
                  <a:srgbClr val="C00000"/>
                </a:solidFill>
              </a:rPr>
              <a:t>in</a:t>
            </a:r>
            <a:r>
              <a:rPr lang="en-US" sz="1600" b="1" dirty="0" smtClean="0"/>
              <a:t> [1..10] </a:t>
            </a:r>
            <a:r>
              <a:rPr lang="en-US" sz="1600" b="1" dirty="0" smtClean="0">
                <a:solidFill>
                  <a:srgbClr val="C00000"/>
                </a:solidFill>
              </a:rPr>
              <a:t>where</a:t>
            </a:r>
            <a:r>
              <a:rPr lang="en-US" sz="1600" b="1" dirty="0" smtClean="0"/>
              <a:t> (x%2 == 0);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US" sz="1600" b="1" dirty="0" smtClean="0">
                <a:solidFill>
                  <a:srgbClr val="7030A0"/>
                </a:solidFill>
              </a:rPr>
              <a:t>// </a:t>
            </a:r>
            <a:r>
              <a:rPr lang="en-US" sz="1600" b="1" dirty="0" err="1" smtClean="0">
                <a:solidFill>
                  <a:srgbClr val="7030A0"/>
                </a:solidFill>
              </a:rPr>
              <a:t>renvoie</a:t>
            </a:r>
            <a:r>
              <a:rPr lang="en-US" sz="1600" b="1" dirty="0" smtClean="0">
                <a:solidFill>
                  <a:srgbClr val="7030A0"/>
                </a:solidFill>
              </a:rPr>
              <a:t> [2,4,6,8,10]</a:t>
            </a:r>
            <a:endParaRPr lang="fr-FR" sz="1600" b="1" dirty="0" smtClean="0">
              <a:solidFill>
                <a:srgbClr val="7030A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 à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Script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/>
          </a:bodyPr>
          <a:lstStyle/>
          <a:p>
            <a:r>
              <a:rPr smtClean="0"/>
              <a:t>Fonctions et Opérations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889032" y="4143380"/>
            <a:ext cx="5897546" cy="150019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rm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>
                <a:solidFill>
                  <a:srgbClr val="C00000"/>
                </a:solidFill>
              </a:rPr>
              <a:t>function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myFunction</a:t>
            </a:r>
            <a:r>
              <a:rPr lang="fr-FR" sz="1400" b="1" dirty="0" smtClean="0"/>
              <a:t>(</a:t>
            </a:r>
            <a:r>
              <a:rPr lang="fr-FR" sz="1400" b="1" dirty="0" err="1" smtClean="0"/>
              <a:t>a,b</a:t>
            </a:r>
            <a:r>
              <a:rPr lang="fr-FR" sz="1400" b="1" dirty="0" smtClean="0"/>
              <a:t>) {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   var x = a + b;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   var y = a - b;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   return x + y;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}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/>
          <p:cNvSpPr txBox="1">
            <a:spLocks/>
          </p:cNvSpPr>
          <p:nvPr/>
        </p:nvSpPr>
        <p:spPr>
          <a:xfrm>
            <a:off x="857224" y="1928802"/>
            <a:ext cx="5929354" cy="2000264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vert="horz" lIns="182880" tIns="91440">
            <a:norm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err="1" smtClean="0">
                <a:solidFill>
                  <a:srgbClr val="C00000"/>
                </a:solidFill>
              </a:rPr>
              <a:t>operation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substring</a:t>
            </a:r>
            <a:r>
              <a:rPr lang="fr-FR" sz="1400" b="1" dirty="0" smtClean="0"/>
              <a:t>(</a:t>
            </a:r>
            <a:r>
              <a:rPr lang="fr-FR" sz="1400" b="1" dirty="0" err="1" smtClean="0"/>
              <a:t>s:String</a:t>
            </a:r>
            <a:r>
              <a:rPr lang="fr-FR" sz="1400" b="1" dirty="0" smtClean="0"/>
              <a:t>, n:Number): String {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</a:t>
            </a:r>
            <a:r>
              <a:rPr lang="fr-FR" sz="1400" b="1" dirty="0" err="1" smtClean="0">
                <a:solidFill>
                  <a:srgbClr val="C00000"/>
                </a:solidFill>
              </a:rPr>
              <a:t>try</a:t>
            </a:r>
            <a:r>
              <a:rPr lang="fr-FR" sz="1400" b="1" dirty="0" smtClean="0"/>
              <a:t> {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	return </a:t>
            </a:r>
            <a:r>
              <a:rPr lang="fr-FR" sz="1400" b="1" dirty="0" err="1" smtClean="0"/>
              <a:t>s.substring</a:t>
            </a:r>
            <a:r>
              <a:rPr lang="fr-FR" sz="1400" b="1" dirty="0" smtClean="0"/>
              <a:t>(n);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} </a:t>
            </a:r>
            <a:r>
              <a:rPr lang="fr-FR" sz="1400" b="1" dirty="0" smtClean="0">
                <a:solidFill>
                  <a:srgbClr val="C00000"/>
                </a:solidFill>
              </a:rPr>
              <a:t>catch</a:t>
            </a:r>
            <a:r>
              <a:rPr lang="fr-FR" sz="1400" b="1" dirty="0" smtClean="0"/>
              <a:t> (</a:t>
            </a:r>
            <a:r>
              <a:rPr lang="fr-FR" sz="1400" b="1" dirty="0" err="1" smtClean="0"/>
              <a:t>e:StringIndexOutOfBoundsException</a:t>
            </a:r>
            <a:r>
              <a:rPr lang="fr-FR" sz="1400" b="1" dirty="0" smtClean="0"/>
              <a:t>){ 	</a:t>
            </a:r>
            <a:r>
              <a:rPr lang="fr-FR" sz="1400" b="1" dirty="0" err="1" smtClean="0">
                <a:solidFill>
                  <a:srgbClr val="C00000"/>
                </a:solidFill>
              </a:rPr>
              <a:t>throw</a:t>
            </a:r>
            <a:r>
              <a:rPr lang="fr-FR" sz="1400" b="1" dirty="0" smtClean="0"/>
              <a:t> "</a:t>
            </a:r>
            <a:r>
              <a:rPr lang="fr-FR" sz="1400" b="1" dirty="0" err="1" smtClean="0"/>
              <a:t>sorry</a:t>
            </a:r>
            <a:r>
              <a:rPr lang="fr-FR" sz="1400" b="1" dirty="0" smtClean="0"/>
              <a:t>, index out of </a:t>
            </a:r>
            <a:r>
              <a:rPr lang="fr-FR" sz="1400" b="1" dirty="0" err="1" smtClean="0"/>
              <a:t>bounds</a:t>
            </a:r>
            <a:r>
              <a:rPr lang="fr-FR" sz="1400" b="1" dirty="0" smtClean="0"/>
              <a:t>";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	}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fr-FR" sz="1400" b="1" dirty="0" smtClean="0"/>
              <a:t> } 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Introduction à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Script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/>
          </a:bodyPr>
          <a:lstStyle/>
          <a:p>
            <a:r>
              <a:rPr smtClean="0"/>
              <a:t>Un langage de script efficace</a:t>
            </a:r>
          </a:p>
          <a:p>
            <a:pPr lvl="1"/>
            <a:r>
              <a:rPr smtClean="0"/>
              <a:t>Traitement rapide : sur les tableaux notamment</a:t>
            </a:r>
          </a:p>
          <a:p>
            <a:pPr lvl="1"/>
            <a:r>
              <a:rPr smtClean="0"/>
              <a:t>Inspiré de Perl?</a:t>
            </a:r>
          </a:p>
          <a:p>
            <a:pPr lvl="1"/>
            <a:endParaRPr smtClean="0"/>
          </a:p>
          <a:p>
            <a:r>
              <a:rPr smtClean="0"/>
              <a:t>Classes, héritage, encapsulation, packages</a:t>
            </a:r>
          </a:p>
          <a:p>
            <a:pPr lvl="1"/>
            <a:r>
              <a:rPr smtClean="0"/>
              <a:t>Programmation objet</a:t>
            </a:r>
          </a:p>
          <a:p>
            <a:pPr lvl="1"/>
            <a:r>
              <a:rPr smtClean="0"/>
              <a:t>Efficace et maintenable</a:t>
            </a:r>
          </a:p>
          <a:p>
            <a:pPr lvl="1"/>
            <a:r>
              <a:rPr smtClean="0"/>
              <a:t>Le développeur Java n'est pas dépaysé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71802" y="2928934"/>
            <a:ext cx="2928958" cy="622321"/>
          </a:xfrm>
        </p:spPr>
        <p:txBody>
          <a:bodyPr>
            <a:normAutofit fontScale="90000"/>
          </a:bodyPr>
          <a:lstStyle/>
          <a:p>
            <a:r>
              <a:rPr smtClean="0">
                <a:solidFill>
                  <a:schemeClr val="bg1"/>
                </a:solidFill>
              </a:rPr>
              <a:t>Java</a:t>
            </a:r>
            <a:r>
              <a:rPr smtClean="0"/>
              <a:t>FX SDK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r>
              <a:rPr lang="fr-FR" dirty="0" smtClean="0"/>
              <a:t> SDK </a:t>
            </a:r>
            <a:r>
              <a:rPr lang="fr-FR" dirty="0" err="1" smtClean="0"/>
              <a:t>Preview</a:t>
            </a:r>
            <a:r>
              <a:rPr lang="fr-FR" dirty="0" smtClean="0"/>
              <a:t> 1.0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0034" y="4071942"/>
            <a:ext cx="8326438" cy="1785950"/>
          </a:xfrm>
        </p:spPr>
        <p:txBody>
          <a:bodyPr>
            <a:normAutofit fontScale="92500" lnSpcReduction="10000"/>
          </a:bodyPr>
          <a:lstStyle/>
          <a:p>
            <a:r>
              <a:rPr smtClean="0"/>
              <a:t>Animation : timeline, keyframe</a:t>
            </a:r>
          </a:p>
          <a:p>
            <a:r>
              <a:rPr smtClean="0"/>
              <a:t>UI Components : composants Swing</a:t>
            </a:r>
          </a:p>
          <a:p>
            <a:r>
              <a:rPr smtClean="0"/>
              <a:t>Effects : flou, ombres portée, éclairage,</a:t>
            </a:r>
            <a:r>
              <a:rPr lang="fr-FR" dirty="0" smtClean="0"/>
              <a:t>…</a:t>
            </a:r>
          </a:p>
          <a:p>
            <a:r>
              <a:rPr smtClean="0"/>
              <a:t>Media : Player video/son, codec.</a:t>
            </a:r>
          </a:p>
          <a:p>
            <a:endParaRPr smtClean="0"/>
          </a:p>
        </p:txBody>
      </p:sp>
      <p:pic>
        <p:nvPicPr>
          <p:cNvPr id="7" name="Image 6" descr="GUISchem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214422"/>
            <a:ext cx="7847975" cy="2643206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571604" y="2786058"/>
            <a:ext cx="6357982" cy="622321"/>
          </a:xfrm>
        </p:spPr>
        <p:txBody>
          <a:bodyPr>
            <a:normAutofit fontScale="90000"/>
          </a:bodyPr>
          <a:lstStyle/>
          <a:p>
            <a:r>
              <a:rPr smtClean="0">
                <a:solidFill>
                  <a:schemeClr val="accent1"/>
                </a:solidFill>
              </a:rPr>
              <a:t>Le projet Nile &amp; </a:t>
            </a:r>
            <a:r>
              <a:rPr smtClean="0">
                <a:solidFill>
                  <a:schemeClr val="bg1"/>
                </a:solidFill>
              </a:rPr>
              <a:t>Widget</a:t>
            </a:r>
            <a:r>
              <a:rPr smtClean="0">
                <a:solidFill>
                  <a:schemeClr val="accent1"/>
                </a:solidFill>
              </a:rPr>
              <a:t>FX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L</a:t>
            </a:r>
            <a:r>
              <a:rPr lang="fr-FR" dirty="0" smtClean="0"/>
              <a:t>e projet Nile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/>
          </a:bodyPr>
          <a:lstStyle/>
          <a:p>
            <a:r>
              <a:rPr smtClean="0"/>
              <a:t>Plugin Photoshop/Illustrator</a:t>
            </a:r>
          </a:p>
          <a:p>
            <a:r>
              <a:rPr smtClean="0"/>
              <a:t>Moteur SVG</a:t>
            </a:r>
          </a:p>
          <a:p>
            <a:r>
              <a:rPr smtClean="0"/>
              <a:t>Permet d'exporter une maquette au format .fx ou .fxd</a:t>
            </a:r>
          </a:p>
          <a:p>
            <a:r>
              <a:rPr smtClean="0"/>
              <a:t>Un outil faisant le liant entre le développeur et le designer</a:t>
            </a:r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b="1"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4" name="Image 3" descr="PSCS3_beta_Presentation_FINAL-3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4495398"/>
            <a:ext cx="1285884" cy="12452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Image 4" descr="adobe-illustrator-log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429132"/>
            <a:ext cx="1428198" cy="1357322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1842" y="449249"/>
            <a:ext cx="8183562" cy="693735"/>
          </a:xfrm>
        </p:spPr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0034" y="1285860"/>
            <a:ext cx="8183562" cy="4643470"/>
          </a:xfrm>
        </p:spPr>
        <p:txBody>
          <a:bodyPr>
            <a:normAutofit fontScale="92500" lnSpcReduction="20000"/>
          </a:bodyPr>
          <a:lstStyle/>
          <a:p>
            <a:r>
              <a:rPr smtClean="0"/>
              <a:t>Présentation de Java</a:t>
            </a:r>
            <a:r>
              <a:rPr smtClean="0">
                <a:solidFill>
                  <a:schemeClr val="accent1"/>
                </a:solidFill>
              </a:rPr>
              <a:t>FX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/>
              <a:t>Solutions concurrentes</a:t>
            </a:r>
          </a:p>
          <a:p>
            <a:endParaRPr lang="fr-FR" dirty="0" smtClean="0"/>
          </a:p>
          <a:p>
            <a:r>
              <a:rPr lang="fr-FR" dirty="0" smtClean="0"/>
              <a:t>Introduction à </a:t>
            </a:r>
            <a:r>
              <a:rPr lang="fr-FR" dirty="0" err="1" smtClean="0"/>
              <a:t>Java</a:t>
            </a:r>
            <a:r>
              <a:rPr lang="fr-FR" dirty="0" err="1" smtClean="0">
                <a:solidFill>
                  <a:schemeClr val="accent1"/>
                </a:solidFill>
              </a:rPr>
              <a:t>FX</a:t>
            </a:r>
            <a:r>
              <a:rPr lang="fr-FR" dirty="0" smtClean="0"/>
              <a:t> Script</a:t>
            </a:r>
          </a:p>
          <a:p>
            <a:endParaRPr smtClean="0"/>
          </a:p>
          <a:p>
            <a:r>
              <a:rPr smtClean="0"/>
              <a:t>Java</a:t>
            </a:r>
            <a:r>
              <a:rPr smtClean="0">
                <a:solidFill>
                  <a:schemeClr val="accent1"/>
                </a:solidFill>
              </a:rPr>
              <a:t>FX</a:t>
            </a:r>
            <a:r>
              <a:rPr smtClean="0"/>
              <a:t> SDK Pre 1.0</a:t>
            </a:r>
          </a:p>
          <a:p>
            <a:endParaRPr smtClean="0"/>
          </a:p>
          <a:p>
            <a:r>
              <a:rPr smtClean="0"/>
              <a:t>Le projet Nile et WidgetFX</a:t>
            </a:r>
          </a:p>
          <a:p>
            <a:endParaRPr smtClean="0"/>
          </a:p>
          <a:p>
            <a:r>
              <a:rPr smtClean="0"/>
              <a:t>Démonstration</a:t>
            </a:r>
          </a:p>
          <a:p>
            <a:pPr lvl="1"/>
            <a:r>
              <a:rPr smtClean="0"/>
              <a:t>Le projet Nile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Widget</a:t>
            </a:r>
            <a:r>
              <a:rPr lang="fr-FR" dirty="0" err="1" smtClean="0">
                <a:solidFill>
                  <a:schemeClr val="accent1"/>
                </a:solidFill>
              </a:rPr>
              <a:t>FX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4357718"/>
          </a:xfrm>
        </p:spPr>
        <p:txBody>
          <a:bodyPr>
            <a:normAutofit fontScale="92500" lnSpcReduction="10000"/>
          </a:bodyPr>
          <a:lstStyle/>
          <a:p>
            <a:r>
              <a:rPr smtClean="0"/>
              <a:t>Plateforme desktop</a:t>
            </a:r>
          </a:p>
          <a:p>
            <a:endParaRPr smtClean="0"/>
          </a:p>
          <a:p>
            <a:pPr lvl="1"/>
            <a:r>
              <a:rPr smtClean="0"/>
              <a:t>Exécution de Widgets écris en </a:t>
            </a:r>
          </a:p>
          <a:p>
            <a:pPr lvl="1">
              <a:buNone/>
            </a:pPr>
            <a:r>
              <a:rPr smtClean="0"/>
              <a:t>  Java</a:t>
            </a:r>
            <a:r>
              <a:rPr smtClean="0">
                <a:solidFill>
                  <a:schemeClr val="accent1"/>
                </a:solidFill>
              </a:rPr>
              <a:t>FX</a:t>
            </a:r>
            <a:r>
              <a:rPr smtClean="0"/>
              <a:t> Script</a:t>
            </a:r>
          </a:p>
          <a:p>
            <a:pPr lvl="1">
              <a:buNone/>
            </a:pPr>
            <a:endParaRPr smtClean="0"/>
          </a:p>
          <a:p>
            <a:pPr lvl="1"/>
            <a:r>
              <a:rPr smtClean="0"/>
              <a:t>Cross-platforme</a:t>
            </a:r>
          </a:p>
          <a:p>
            <a:pPr lvl="1"/>
            <a:endParaRPr smtClean="0"/>
          </a:p>
          <a:p>
            <a:pPr lvl="1"/>
            <a:r>
              <a:rPr smtClean="0"/>
              <a:t>Widgets déployés avec JWS</a:t>
            </a:r>
          </a:p>
          <a:p>
            <a:pPr lvl="1"/>
            <a:endParaRPr smtClean="0"/>
          </a:p>
          <a:p>
            <a:r>
              <a:rPr smtClean="0"/>
              <a:t>Encore en version 0.1</a:t>
            </a:r>
          </a:p>
          <a:p>
            <a:pPr lvl="2">
              <a:buNone/>
            </a:pPr>
            <a:endParaRPr smtClean="0"/>
          </a:p>
          <a:p>
            <a:pPr lvl="1">
              <a:buNone/>
            </a:pPr>
            <a:r>
              <a:rPr smtClean="0"/>
              <a:t>  </a:t>
            </a:r>
          </a:p>
          <a:p>
            <a:endParaRPr smtClean="0"/>
          </a:p>
          <a:p>
            <a:endParaRPr smtClean="0"/>
          </a:p>
          <a:p>
            <a:endParaRPr b="1"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6" name="Image 5" descr="doc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857232"/>
            <a:ext cx="2119105" cy="4929222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>
                <a:solidFill>
                  <a:schemeClr val="accent1"/>
                </a:solidFill>
              </a:rPr>
              <a:t>Conclusion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357298"/>
            <a:ext cx="8326438" cy="5500702"/>
          </a:xfrm>
        </p:spPr>
        <p:txBody>
          <a:bodyPr>
            <a:normAutofit fontScale="77500" lnSpcReduction="20000"/>
          </a:bodyPr>
          <a:lstStyle/>
          <a:p>
            <a:r>
              <a:rPr smtClean="0"/>
              <a:t>Avantages</a:t>
            </a:r>
          </a:p>
          <a:p>
            <a:pPr lvl="1"/>
            <a:r>
              <a:rPr smtClean="0"/>
              <a:t>Conception rapide d'interfaces graphiques</a:t>
            </a:r>
          </a:p>
          <a:p>
            <a:pPr lvl="1"/>
            <a:r>
              <a:rPr smtClean="0"/>
              <a:t>S'intègre parfaitement à Java</a:t>
            </a:r>
          </a:p>
          <a:p>
            <a:pPr lvl="2"/>
            <a:r>
              <a:rPr smtClean="0"/>
              <a:t>Applet</a:t>
            </a:r>
          </a:p>
          <a:p>
            <a:pPr lvl="2"/>
            <a:r>
              <a:rPr smtClean="0"/>
              <a:t>JWS</a:t>
            </a:r>
          </a:p>
          <a:p>
            <a:pPr lvl="2"/>
            <a:r>
              <a:rPr smtClean="0"/>
              <a:t>Standalone application</a:t>
            </a:r>
          </a:p>
          <a:p>
            <a:pPr lvl="1"/>
            <a:r>
              <a:rPr smtClean="0"/>
              <a:t>Cross-Platforme</a:t>
            </a:r>
          </a:p>
          <a:p>
            <a:pPr lvl="1"/>
            <a:r>
              <a:rPr smtClean="0"/>
              <a:t>Une communauté déjà conséquente</a:t>
            </a:r>
          </a:p>
          <a:p>
            <a:endParaRPr smtClean="0"/>
          </a:p>
          <a:p>
            <a:r>
              <a:rPr smtClean="0"/>
              <a:t>Inconvénients</a:t>
            </a:r>
          </a:p>
          <a:p>
            <a:pPr lvl="1"/>
            <a:r>
              <a:rPr smtClean="0"/>
              <a:t>Technologie encore jeune</a:t>
            </a:r>
          </a:p>
          <a:p>
            <a:pPr lvl="2"/>
            <a:r>
              <a:rPr smtClean="0"/>
              <a:t>Pas de release de référence</a:t>
            </a:r>
          </a:p>
          <a:p>
            <a:pPr lvl="2"/>
            <a:r>
              <a:rPr smtClean="0"/>
              <a:t>IDE -&gt; Netbeans</a:t>
            </a:r>
          </a:p>
          <a:p>
            <a:pPr lvl="2"/>
            <a:r>
              <a:rPr smtClean="0"/>
              <a:t>Difficilement intégrable en entreprise</a:t>
            </a:r>
          </a:p>
          <a:p>
            <a:pPr lvl="1"/>
            <a:r>
              <a:rPr smtClean="0"/>
              <a:t>Workflow Developper-Designer interressant mais pas encore à la hauteur de la concur</a:t>
            </a:r>
            <a:r>
              <a:rPr lang="fr-FR" dirty="0" smtClean="0"/>
              <a:t>r</a:t>
            </a:r>
            <a:r>
              <a:rPr smtClean="0"/>
              <a:t>ence</a:t>
            </a:r>
          </a:p>
          <a:p>
            <a:pPr lvl="1"/>
            <a:endParaRPr smtClean="0"/>
          </a:p>
          <a:p>
            <a:pPr lvl="1"/>
            <a:endParaRPr smtClean="0"/>
          </a:p>
          <a:p>
            <a:pPr lvl="2">
              <a:buNone/>
            </a:pPr>
            <a:endParaRPr smtClean="0"/>
          </a:p>
          <a:p>
            <a:pPr lvl="1">
              <a:buNone/>
            </a:pPr>
            <a:r>
              <a:rPr smtClean="0"/>
              <a:t>  </a:t>
            </a:r>
          </a:p>
          <a:p>
            <a:endParaRPr smtClean="0"/>
          </a:p>
          <a:p>
            <a:endParaRPr smtClean="0"/>
          </a:p>
          <a:p>
            <a:endParaRPr b="1"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5" name="Accolade fermante 4"/>
          <p:cNvSpPr/>
          <p:nvPr/>
        </p:nvSpPr>
        <p:spPr>
          <a:xfrm>
            <a:off x="2571736" y="2285992"/>
            <a:ext cx="214314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2928926" y="249871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3929058" y="2273850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RIA/RDA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3929058" y="285590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4929190" y="2631040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Applications Desktop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Présentation de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214422"/>
            <a:ext cx="8326438" cy="435771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Présentation lors de la </a:t>
            </a:r>
            <a:r>
              <a:rPr lang="fr-FR" dirty="0" err="1" smtClean="0"/>
              <a:t>JavaOne</a:t>
            </a:r>
            <a:r>
              <a:rPr lang="fr-FR" dirty="0" smtClean="0"/>
              <a:t> 2007</a:t>
            </a:r>
          </a:p>
          <a:p>
            <a:endParaRPr lang="fr-FR" dirty="0" smtClean="0"/>
          </a:p>
          <a:p>
            <a:r>
              <a:rPr smtClean="0"/>
              <a:t>Développement de RIA et RDA</a:t>
            </a:r>
          </a:p>
          <a:p>
            <a:endParaRPr smtClean="0"/>
          </a:p>
          <a:p>
            <a:pPr lvl="1"/>
            <a:r>
              <a:rPr smtClean="0"/>
              <a:t>Permet de créer facilement des interfaces riches : Java</a:t>
            </a:r>
            <a:r>
              <a:rPr smtClean="0">
                <a:solidFill>
                  <a:schemeClr val="accent1"/>
                </a:solidFill>
              </a:rPr>
              <a:t>FX</a:t>
            </a:r>
            <a:r>
              <a:rPr smtClean="0"/>
              <a:t> Script + SDK</a:t>
            </a:r>
          </a:p>
          <a:p>
            <a:pPr lvl="1"/>
            <a:endParaRPr smtClean="0"/>
          </a:p>
          <a:p>
            <a:pPr lvl="1"/>
            <a:r>
              <a:rPr smtClean="0"/>
              <a:t>Cible les développeurs mais aussi les designers</a:t>
            </a:r>
          </a:p>
          <a:p>
            <a:pPr lvl="1"/>
            <a:endParaRPr lang="fr-FR" dirty="0"/>
          </a:p>
          <a:p>
            <a:r>
              <a:rPr lang="fr-FR" dirty="0" smtClean="0"/>
              <a:t>S’intègre très bien avec </a:t>
            </a:r>
            <a:r>
              <a:rPr lang="fr-FR" dirty="0" err="1" smtClean="0"/>
              <a:t>JavaSE</a:t>
            </a:r>
            <a:r>
              <a:rPr lang="fr-FR" dirty="0" smtClean="0"/>
              <a:t> et </a:t>
            </a:r>
            <a:r>
              <a:rPr lang="fr-FR" dirty="0" err="1" smtClean="0"/>
              <a:t>JavaME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Déploiement via un JAR exécutable ou via Java Web Start ou encore via un Applet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Présentation de </a:t>
            </a:r>
            <a:r>
              <a:rPr lang="fr-FR" dirty="0" err="1" smtClean="0">
                <a:solidFill>
                  <a:schemeClr val="bg1"/>
                </a:solidFill>
              </a:rPr>
              <a:t>Java</a:t>
            </a:r>
            <a:r>
              <a:rPr lang="fr-FR" dirty="0" err="1" smtClean="0"/>
              <a:t>FX</a:t>
            </a:r>
            <a:endParaRPr lang="fr-FR" dirty="0"/>
          </a:p>
        </p:txBody>
      </p:sp>
      <p:pic>
        <p:nvPicPr>
          <p:cNvPr id="4" name="Espace réservé du contenu 3" descr="javafx_platform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60822" y="1214422"/>
            <a:ext cx="6597326" cy="4214842"/>
          </a:xfrm>
        </p:spPr>
      </p:pic>
      <p:sp>
        <p:nvSpPr>
          <p:cNvPr id="5" name="Rectangle 2"/>
          <p:cNvSpPr txBox="1">
            <a:spLocks/>
          </p:cNvSpPr>
          <p:nvPr/>
        </p:nvSpPr>
        <p:spPr>
          <a:xfrm>
            <a:off x="4929190" y="5357826"/>
            <a:ext cx="3143272" cy="357190"/>
          </a:xfrm>
          <a:prstGeom prst="rect">
            <a:avLst/>
          </a:prstGeom>
        </p:spPr>
        <p:txBody>
          <a:bodyPr vert="horz" lIns="182880" tIns="91440">
            <a:normAutofit fontScale="92500"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kumimoji="0" lang="fr-F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</a:t>
            </a:r>
            <a:r>
              <a:rPr lang="en-US" sz="1000" dirty="0" smtClean="0">
                <a:solidFill>
                  <a:schemeClr val="bg1"/>
                </a:solidFill>
              </a:rPr>
              <a:t>Copyright 1994-2008 Sun Microsystems, Inc. 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357290" y="2714620"/>
            <a:ext cx="8183562" cy="6223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solutions concurrentes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/>
              <a:t>Solutions concurrentes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071546"/>
            <a:ext cx="8326438" cy="5072098"/>
          </a:xfrm>
        </p:spPr>
        <p:txBody>
          <a:bodyPr>
            <a:normAutofit fontScale="62500" lnSpcReduction="20000"/>
          </a:bodyPr>
          <a:lstStyle/>
          <a:p>
            <a:r>
              <a:rPr smtClean="0"/>
              <a:t>Adobe Flex/AIR</a:t>
            </a:r>
          </a:p>
          <a:p>
            <a:endParaRPr smtClean="0"/>
          </a:p>
          <a:p>
            <a:pPr lvl="1"/>
            <a:r>
              <a:rPr smtClean="0"/>
              <a:t>Développement RIA : Flex</a:t>
            </a:r>
          </a:p>
          <a:p>
            <a:pPr lvl="1"/>
            <a:endParaRPr smtClean="0"/>
          </a:p>
          <a:p>
            <a:pPr lvl="1"/>
            <a:r>
              <a:rPr smtClean="0"/>
              <a:t>Développement RDA : AIR</a:t>
            </a:r>
          </a:p>
          <a:p>
            <a:pPr lvl="1"/>
            <a:endParaRPr smtClean="0"/>
          </a:p>
          <a:p>
            <a:r>
              <a:rPr smtClean="0"/>
              <a:t>Basé sur la technologie Flash : plugin flash</a:t>
            </a:r>
          </a:p>
          <a:p>
            <a:endParaRPr smtClean="0"/>
          </a:p>
          <a:p>
            <a:r>
              <a:rPr smtClean="0"/>
              <a:t>Conception d'interfaces riches en XML</a:t>
            </a:r>
          </a:p>
          <a:p>
            <a:endParaRPr smtClean="0"/>
          </a:p>
          <a:p>
            <a:r>
              <a:rPr smtClean="0"/>
              <a:t>Environnement de développement</a:t>
            </a:r>
          </a:p>
          <a:p>
            <a:endParaRPr smtClean="0"/>
          </a:p>
          <a:p>
            <a:pPr lvl="1"/>
            <a:r>
              <a:rPr smtClean="0"/>
              <a:t> Eclipse via le plugin Flex Builder : environ 250$</a:t>
            </a:r>
          </a:p>
          <a:p>
            <a:endParaRPr smtClean="0"/>
          </a:p>
          <a:p>
            <a:r>
              <a:rPr smtClean="0"/>
              <a:t>Compatible avec les outils classiques de design</a:t>
            </a:r>
          </a:p>
          <a:p>
            <a:endParaRPr smtClean="0"/>
          </a:p>
          <a:p>
            <a:pPr lvl="1"/>
            <a:r>
              <a:rPr smtClean="0"/>
              <a:t>Photoshop : environ  700$</a:t>
            </a:r>
          </a:p>
          <a:p>
            <a:pPr lvl="1"/>
            <a:endParaRPr smtClean="0"/>
          </a:p>
          <a:p>
            <a:pPr lvl="1"/>
            <a:r>
              <a:rPr smtClean="0"/>
              <a:t>Illustrator : environ 600$</a:t>
            </a:r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4" name="Image 3" descr="flex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330" y="714356"/>
            <a:ext cx="1357322" cy="1357322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/>
              <a:t>Solutions concurrentes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142984"/>
            <a:ext cx="8326438" cy="4786346"/>
          </a:xfrm>
        </p:spPr>
        <p:txBody>
          <a:bodyPr>
            <a:normAutofit fontScale="70000" lnSpcReduction="20000"/>
          </a:bodyPr>
          <a:lstStyle/>
          <a:p>
            <a:r>
              <a:rPr smtClean="0"/>
              <a:t>Microsoft Silverlight</a:t>
            </a:r>
          </a:p>
          <a:p>
            <a:endParaRPr smtClean="0"/>
          </a:p>
          <a:p>
            <a:pPr lvl="1"/>
            <a:r>
              <a:rPr smtClean="0"/>
              <a:t>Essentiellement RIA</a:t>
            </a:r>
          </a:p>
          <a:p>
            <a:pPr lvl="1"/>
            <a:endParaRPr smtClean="0"/>
          </a:p>
          <a:p>
            <a:pPr lvl="1"/>
            <a:r>
              <a:rPr smtClean="0"/>
              <a:t>Possibilité de faire des RDA</a:t>
            </a:r>
          </a:p>
          <a:p>
            <a:pPr lvl="1"/>
            <a:endParaRPr smtClean="0"/>
          </a:p>
          <a:p>
            <a:r>
              <a:rPr smtClean="0"/>
              <a:t>Nécessite le plugin Silverlight (ou Moonlight sur linux)</a:t>
            </a:r>
          </a:p>
          <a:p>
            <a:endParaRPr smtClean="0"/>
          </a:p>
          <a:p>
            <a:r>
              <a:rPr smtClean="0"/>
              <a:t>Conception d'interfaces riches en XML (plus particulièrement XAML)</a:t>
            </a:r>
          </a:p>
          <a:p>
            <a:endParaRPr smtClean="0"/>
          </a:p>
          <a:p>
            <a:r>
              <a:rPr smtClean="0"/>
              <a:t>Environnement de développement</a:t>
            </a:r>
          </a:p>
          <a:p>
            <a:endParaRPr smtClean="0"/>
          </a:p>
          <a:p>
            <a:pPr lvl="1"/>
            <a:r>
              <a:rPr smtClean="0"/>
              <a:t> Visual Studio : environ 500$</a:t>
            </a:r>
          </a:p>
          <a:p>
            <a:pPr lvl="1"/>
            <a:endParaRPr smtClean="0"/>
          </a:p>
          <a:p>
            <a:r>
              <a:rPr smtClean="0"/>
              <a:t>Compatible avec Microsoft Expression Web</a:t>
            </a:r>
          </a:p>
          <a:p>
            <a:pPr lvl="1"/>
            <a:r>
              <a:rPr lang="fr-FR" dirty="0" smtClean="0"/>
              <a:t>E</a:t>
            </a:r>
            <a:r>
              <a:rPr smtClean="0"/>
              <a:t>nviron 300$</a:t>
            </a:r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8" name="Image 7" descr="mSilverligh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714356"/>
            <a:ext cx="1500198" cy="1526213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/>
              <a:t>Solutions concurrentes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88966" y="1071546"/>
            <a:ext cx="8326438" cy="4786346"/>
          </a:xfrm>
        </p:spPr>
        <p:txBody>
          <a:bodyPr>
            <a:normAutofit fontScale="77500" lnSpcReduction="20000"/>
          </a:bodyPr>
          <a:lstStyle/>
          <a:p>
            <a:r>
              <a:rPr smtClean="0"/>
              <a:t>AJAX</a:t>
            </a:r>
          </a:p>
          <a:p>
            <a:endParaRPr smtClean="0"/>
          </a:p>
          <a:p>
            <a:pPr lvl="1"/>
            <a:r>
              <a:rPr smtClean="0"/>
              <a:t>Uniquement RIA</a:t>
            </a:r>
          </a:p>
          <a:p>
            <a:pPr lvl="1">
              <a:buNone/>
            </a:pPr>
            <a:endParaRPr smtClean="0"/>
          </a:p>
          <a:p>
            <a:r>
              <a:rPr smtClean="0"/>
              <a:t>JavaScript + XML + CSS</a:t>
            </a:r>
          </a:p>
          <a:p>
            <a:endParaRPr smtClean="0"/>
          </a:p>
          <a:p>
            <a:r>
              <a:rPr smtClean="0"/>
              <a:t>De nombreux frameworks</a:t>
            </a:r>
          </a:p>
          <a:p>
            <a:endParaRPr smtClean="0"/>
          </a:p>
          <a:p>
            <a:pPr lvl="1"/>
            <a:r>
              <a:rPr smtClean="0"/>
              <a:t>Dojo</a:t>
            </a:r>
          </a:p>
          <a:p>
            <a:pPr lvl="1"/>
            <a:r>
              <a:rPr smtClean="0"/>
              <a:t>ZK</a:t>
            </a:r>
          </a:p>
          <a:p>
            <a:pPr lvl="1"/>
            <a:r>
              <a:rPr smtClean="0"/>
              <a:t>GWT</a:t>
            </a:r>
          </a:p>
          <a:p>
            <a:pPr lvl="1"/>
            <a:r>
              <a:rPr lang="fr-FR" dirty="0" smtClean="0"/>
              <a:t>…</a:t>
            </a:r>
          </a:p>
          <a:p>
            <a:pPr lvl="1"/>
            <a:endParaRPr lang="fr-FR" dirty="0" smtClean="0"/>
          </a:p>
          <a:p>
            <a:r>
              <a:rPr smtClean="0"/>
              <a:t>Pas d'environnement de développement</a:t>
            </a:r>
          </a:p>
          <a:p>
            <a:endParaRPr smtClean="0"/>
          </a:p>
          <a:p>
            <a:pPr lvl="1"/>
            <a:r>
              <a:rPr smtClean="0"/>
              <a:t>Simples éditeurs avec coloration dans Eclipse</a:t>
            </a:r>
          </a:p>
          <a:p>
            <a:endParaRPr smtClean="0"/>
          </a:p>
          <a:p>
            <a:endParaRPr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562" cy="622321"/>
          </a:xfrm>
        </p:spPr>
        <p:txBody>
          <a:bodyPr>
            <a:normAutofit fontScale="90000"/>
          </a:bodyPr>
          <a:lstStyle/>
          <a:p>
            <a:r>
              <a:rPr smtClean="0"/>
              <a:t>Solutions concurrentes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158" y="4357694"/>
            <a:ext cx="8001056" cy="3143272"/>
          </a:xfrm>
        </p:spPr>
        <p:txBody>
          <a:bodyPr>
            <a:normAutofit/>
          </a:bodyPr>
          <a:lstStyle/>
          <a:p>
            <a:pPr lvl="1"/>
            <a:r>
              <a:rPr sz="1600" smtClean="0"/>
              <a:t>Solutions coûteuses : Adobe Flex &amp; Microsoft Silverlight</a:t>
            </a:r>
          </a:p>
          <a:p>
            <a:pPr lvl="2"/>
            <a:r>
              <a:rPr sz="1400" smtClean="0"/>
              <a:t>Offres de larges possibilités : le designer est libre</a:t>
            </a:r>
          </a:p>
          <a:p>
            <a:pPr lvl="1"/>
            <a:r>
              <a:rPr sz="1600" smtClean="0"/>
              <a:t>Difficile de faire de l'AJAX sans framework</a:t>
            </a:r>
          </a:p>
          <a:p>
            <a:pPr lvl="2"/>
            <a:r>
              <a:rPr sz="1400" smtClean="0"/>
              <a:t>Maintenance difficile</a:t>
            </a:r>
          </a:p>
          <a:p>
            <a:pPr lvl="2"/>
            <a:r>
              <a:rPr sz="1400" smtClean="0"/>
              <a:t>Coût de développement élevé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85786" y="1322064"/>
          <a:ext cx="7715304" cy="274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2214578"/>
                <a:gridCol w="1285884"/>
                <a:gridCol w="2428892"/>
              </a:tblGrid>
              <a:tr h="500066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Solutions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Environnement</a:t>
                      </a:r>
                    </a:p>
                    <a:p>
                      <a:pPr algn="ctr"/>
                      <a:r>
                        <a:rPr lang="fr-FR" sz="1400" dirty="0" smtClean="0"/>
                        <a:t>d’exécution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RIA –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dirty="0" smtClean="0"/>
                        <a:t>RDA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Technologies</a:t>
                      </a:r>
                      <a:endParaRPr lang="fr-FR" sz="1400" dirty="0"/>
                    </a:p>
                  </a:txBody>
                  <a:tcPr anchor="ctr"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Adobe </a:t>
                      </a:r>
                      <a:r>
                        <a:rPr lang="fr-FR" sz="1400" b="1" dirty="0" err="1" smtClean="0"/>
                        <a:t>Flex</a:t>
                      </a:r>
                      <a:r>
                        <a:rPr lang="fr-FR" sz="1400" b="1" dirty="0" smtClean="0"/>
                        <a:t>/AIR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err="1" smtClean="0"/>
                        <a:t>Runtime</a:t>
                      </a:r>
                      <a:r>
                        <a:rPr lang="fr-FR" sz="1400" b="1" dirty="0" smtClean="0"/>
                        <a:t> Flash/AIR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RIA/RDA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XML+AS3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Microsoft </a:t>
                      </a:r>
                      <a:r>
                        <a:rPr lang="fr-FR" sz="1400" b="1" dirty="0" err="1" smtClean="0"/>
                        <a:t>Silverlight</a:t>
                      </a:r>
                      <a:endParaRPr lang="fr-FR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Plugin</a:t>
                      </a:r>
                      <a:r>
                        <a:rPr lang="fr-FR" sz="1400" b="1" baseline="0" dirty="0" smtClean="0"/>
                        <a:t> </a:t>
                      </a:r>
                      <a:r>
                        <a:rPr lang="fr-FR" sz="1400" b="1" baseline="0" dirty="0" err="1" smtClean="0"/>
                        <a:t>Silverlight</a:t>
                      </a:r>
                      <a:r>
                        <a:rPr lang="fr-FR" sz="1400" b="1" baseline="0" dirty="0" smtClean="0"/>
                        <a:t>/</a:t>
                      </a:r>
                      <a:r>
                        <a:rPr lang="fr-FR" sz="1400" b="1" baseline="0" dirty="0" err="1" smtClean="0"/>
                        <a:t>Moolight</a:t>
                      </a:r>
                      <a:endParaRPr lang="fr-FR" sz="1400" b="1" baseline="0" dirty="0" smtClean="0"/>
                    </a:p>
                    <a:p>
                      <a:pPr algn="ctr"/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RIA/RDA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XAML+.NET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sz="1400" b="1" dirty="0" err="1" smtClean="0"/>
                        <a:t>JavaFX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JRE/JWS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RIA/RDA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Java+</a:t>
                      </a:r>
                      <a:r>
                        <a:rPr lang="fr-FR" sz="1400" b="1" dirty="0" err="1" smtClean="0"/>
                        <a:t>JavaFX</a:t>
                      </a:r>
                      <a:r>
                        <a:rPr lang="fr-FR" sz="1400" b="1" dirty="0" smtClean="0"/>
                        <a:t> Script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AJAX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Natif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RIA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JavaScript+XML+CSS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ff training presentatio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9BD64F"/>
      </a:hlink>
      <a:folHlink>
        <a:srgbClr val="5B951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500" cap="flat" cmpd="sng" algn="ctr">
          <a:solidFill>
            <a:schemeClr val="phClr">
              <a:satMod val="150000"/>
            </a:schemeClr>
          </a:solidFill>
          <a:prstDash val="solid"/>
        </a:ln>
        <a:ln w="50800" cap="flat" cmpd="thickThin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70000"/>
                <a:satMod val="155000"/>
              </a:schemeClr>
            </a:gs>
            <a:gs pos="100000">
              <a:schemeClr val="phClr">
                <a:tint val="9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0"/>
                <a:satMod val="350000"/>
              </a:schemeClr>
              <a:schemeClr val="phClr">
                <a:tint val="80000"/>
              </a:schemeClr>
            </a:duotone>
          </a:blip>
          <a:tile tx="0" ty="0" sx="75000" sy="75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Staff training presentation</Template>
  <TotalTime>0</TotalTime>
  <Words>751</Words>
  <Application>Microsoft Office PowerPoint</Application>
  <PresentationFormat>Affichage à l'écran (4:3)</PresentationFormat>
  <Paragraphs>360</Paragraphs>
  <Slides>21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Staff training presentation</vt:lpstr>
      <vt:lpstr>JavaFX</vt:lpstr>
      <vt:lpstr>Plan</vt:lpstr>
      <vt:lpstr>Présentation de JavaFX</vt:lpstr>
      <vt:lpstr>Présentation de JavaFX</vt:lpstr>
      <vt:lpstr>Les solutions concurrentes</vt:lpstr>
      <vt:lpstr>Solutions concurrentes</vt:lpstr>
      <vt:lpstr>Solutions concurrentes</vt:lpstr>
      <vt:lpstr>Solutions concurrentes</vt:lpstr>
      <vt:lpstr>Solutions concurrentes</vt:lpstr>
      <vt:lpstr>Introduction à JavaFX Script</vt:lpstr>
      <vt:lpstr>Introduction à JavaFX Script</vt:lpstr>
      <vt:lpstr>Introduction à JavaFX Script</vt:lpstr>
      <vt:lpstr>Introduction à JavaFX Script</vt:lpstr>
      <vt:lpstr>Introduction à JavaFX Script</vt:lpstr>
      <vt:lpstr>Introduction à JavaFX Script</vt:lpstr>
      <vt:lpstr>JavaFX SDK</vt:lpstr>
      <vt:lpstr>JavaFX SDK Preview 1.0</vt:lpstr>
      <vt:lpstr>Le projet Nile &amp; WidgetFX</vt:lpstr>
      <vt:lpstr>Le projet Nile</vt:lpstr>
      <vt:lpstr>WidgetFX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2008-11-22T13:05:03Z</dcterms:created>
  <dcterms:modified xsi:type="dcterms:W3CDTF">2008-11-25T08:23:12Z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TC101671281036</vt:lpwstr>
  </property>
</Properties>
</file>