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83" r:id="rId5"/>
    <p:sldId id="259" r:id="rId6"/>
    <p:sldId id="260" r:id="rId7"/>
    <p:sldId id="261" r:id="rId8"/>
    <p:sldId id="292" r:id="rId9"/>
    <p:sldId id="262" r:id="rId10"/>
    <p:sldId id="290" r:id="rId11"/>
    <p:sldId id="279" r:id="rId12"/>
    <p:sldId id="264" r:id="rId13"/>
    <p:sldId id="267" r:id="rId14"/>
    <p:sldId id="269" r:id="rId15"/>
    <p:sldId id="280" r:id="rId16"/>
    <p:sldId id="266" r:id="rId17"/>
    <p:sldId id="263" r:id="rId18"/>
    <p:sldId id="270" r:id="rId19"/>
    <p:sldId id="271" r:id="rId20"/>
    <p:sldId id="275" r:id="rId21"/>
    <p:sldId id="272" r:id="rId22"/>
    <p:sldId id="274" r:id="rId23"/>
    <p:sldId id="276" r:id="rId24"/>
    <p:sldId id="277" r:id="rId25"/>
    <p:sldId id="282" r:id="rId26"/>
    <p:sldId id="278" r:id="rId27"/>
    <p:sldId id="281" r:id="rId28"/>
    <p:sldId id="284" r:id="rId29"/>
    <p:sldId id="285" r:id="rId30"/>
    <p:sldId id="286" r:id="rId31"/>
    <p:sldId id="289" r:id="rId32"/>
    <p:sldId id="287" r:id="rId33"/>
    <p:sldId id="28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00" d="100"/>
        <a:sy n="100" d="100"/>
      </p:scale>
      <p:origin x="0" y="90"/>
    </p:cViewPr>
  </p:notesTextViewPr>
  <p:sorterViewPr>
    <p:cViewPr>
      <p:scale>
        <a:sx n="66" d="100"/>
        <a:sy n="66" d="100"/>
      </p:scale>
      <p:origin x="0" y="0"/>
    </p:cViewPr>
  </p:sorterViewPr>
  <p:notesViewPr>
    <p:cSldViewPr>
      <p:cViewPr>
        <p:scale>
          <a:sx n="100" d="100"/>
          <a:sy n="100" d="100"/>
        </p:scale>
        <p:origin x="-1632" y="115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EA7076-F9E2-4D0F-894E-0E61936B5731}" type="datetimeFigureOut">
              <a:rPr lang="fr-FR" smtClean="0"/>
              <a:pPr/>
              <a:t>18/01/2010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6FEE2-E10C-401B-8105-AEE7C0854FA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latin typeface="Garamond" pitchFamily="18" charset="0"/>
              </a:rPr>
              <a:t>L'IDS réseau ou Network </a:t>
            </a:r>
            <a:r>
              <a:rPr lang="fr-FR" b="1" dirty="0" err="1" smtClean="0">
                <a:latin typeface="Garamond" pitchFamily="18" charset="0"/>
              </a:rPr>
              <a:t>based</a:t>
            </a:r>
            <a:r>
              <a:rPr lang="fr-FR" b="1" dirty="0" smtClean="0">
                <a:latin typeface="Garamond" pitchFamily="18" charset="0"/>
              </a:rPr>
              <a:t> IDS (NIDS) surveille comme son nom l'indique le trafic réseau. Il se place sur un segment réseau et "écoute" le trafic. Ce trafic sera ensuite analysé afin de détecter les signatures d'attaques ou les différences avec le fonctionnement de référence.</a:t>
            </a:r>
            <a:br>
              <a:rPr lang="fr-FR" b="1" dirty="0" smtClean="0">
                <a:latin typeface="Garamond" pitchFamily="18" charset="0"/>
              </a:rPr>
            </a:br>
            <a:endParaRPr lang="fr-FR" b="1" dirty="0" smtClean="0">
              <a:latin typeface="Garamond" pitchFamily="18" charset="0"/>
            </a:endParaRPr>
          </a:p>
          <a:p>
            <a:endParaRPr lang="fr-FR" b="1" dirty="0" smtClean="0">
              <a:latin typeface="Garamond" pitchFamily="18" charset="0"/>
            </a:endParaRPr>
          </a:p>
          <a:p>
            <a:r>
              <a:rPr lang="fr-FR" dirty="0" smtClean="0"/>
              <a:t>Enfin, avec sa ou ses cartes d’interface réseau en mode </a:t>
            </a:r>
            <a:r>
              <a:rPr lang="fr-FR" dirty="0" err="1" smtClean="0"/>
              <a:t>promiscuous</a:t>
            </a:r>
            <a:r>
              <a:rPr lang="fr-FR" dirty="0" smtClean="0"/>
              <a:t> (permet à celle-ci d'accepter tous les paquets qu'elle reçoit, même si ceux-ci ne lui sont pas adressés.), qui n’ont donc pas d’adresses IP, ni de pile de protocole attaché, il peut écouter tout le trafic qui arrive à l’interface en restant invisible. </a:t>
            </a: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latin typeface="Garamond" pitchFamily="18" charset="0"/>
              </a:rPr>
              <a:t>On peut placer les NIDS à différents endroits sur le réseau, mais bien sûr la politique de sécurité menée définira leur emplacement. On peut les mettre par exemple dans la zone démilitarisée ou DMZ afin de contrer les attaques contre les systèmes publics</a:t>
            </a:r>
            <a:br>
              <a:rPr lang="fr-FR" b="1" dirty="0" smtClean="0">
                <a:latin typeface="Garamond" pitchFamily="18" charset="0"/>
              </a:rPr>
            </a:br>
            <a:r>
              <a:rPr lang="fr-FR" b="1" dirty="0" smtClean="0">
                <a:latin typeface="Garamond" pitchFamily="18" charset="0"/>
              </a:rPr>
              <a:t/>
            </a:r>
            <a:br>
              <a:rPr lang="fr-FR" b="1" dirty="0" smtClean="0">
                <a:latin typeface="Garamond" pitchFamily="18" charset="0"/>
              </a:rPr>
            </a:br>
            <a:r>
              <a:rPr lang="fr-FR" b="1" dirty="0" smtClean="0">
                <a:latin typeface="Garamond" pitchFamily="18" charset="0"/>
              </a:rPr>
              <a:t>On peut les mettre aussi derrière un firewall donnant accès à l'extérieur du réseau (Internet) afin de détecter des signes d'attaque parmi le trafic entrant/sortant du réseau.</a:t>
            </a:r>
            <a:br>
              <a:rPr lang="fr-FR" b="1" dirty="0" smtClean="0">
                <a:latin typeface="Garamond" pitchFamily="18" charset="0"/>
              </a:rPr>
            </a:br>
            <a:r>
              <a:rPr lang="fr-FR" b="1" dirty="0" smtClean="0">
                <a:latin typeface="Garamond" pitchFamily="18" charset="0"/>
              </a:rPr>
              <a:t/>
            </a:r>
            <a:br>
              <a:rPr lang="fr-FR" b="1" dirty="0" smtClean="0">
                <a:latin typeface="Garamond" pitchFamily="18" charset="0"/>
              </a:rPr>
            </a:br>
            <a:r>
              <a:rPr lang="fr-FR" b="1" dirty="0" smtClean="0">
                <a:latin typeface="Garamond" pitchFamily="18" charset="0"/>
              </a:rPr>
              <a:t>Prendre l’option de mettre l'IDS derrière le firewall permet de réduire les paquets à analyser par celui-ci; le firewall bloque le plus "gros " du trafic et décongestionne par ce fait l'IDS et le travail de l'administrateur. Les logs se trouvent sinon trop "parasités" et rendent difficile la détection de vrai risque.</a:t>
            </a:r>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Faiblesse d’architecture</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13</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Pas de faiblesse d’architecture</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3450"/>
            <a:endParaRPr lang="fr-FR" b="1" dirty="0" smtClean="0">
              <a:latin typeface="Garamond" pitchFamily="18" charset="0"/>
            </a:endParaRPr>
          </a:p>
          <a:p>
            <a:pPr defTabSz="933450"/>
            <a:r>
              <a:rPr lang="fr-FR" b="1" dirty="0" smtClean="0">
                <a:latin typeface="Garamond" pitchFamily="18" charset="0"/>
              </a:rPr>
              <a:t>L'IDS Systèmes ou Host </a:t>
            </a:r>
            <a:r>
              <a:rPr lang="fr-FR" b="1" dirty="0" err="1" smtClean="0">
                <a:latin typeface="Garamond" pitchFamily="18" charset="0"/>
              </a:rPr>
              <a:t>Based</a:t>
            </a:r>
            <a:r>
              <a:rPr lang="fr-FR" b="1" dirty="0" smtClean="0">
                <a:latin typeface="Garamond" pitchFamily="18" charset="0"/>
              </a:rPr>
              <a:t> IDS (HIDS) surveille le trafic sur une seule machine. Il analyse en fait les journaux systèmes, les appels systèmes et enfin vérifie l'intégrité des systèmes de fichiers. Les HIDS sont de part  leur principe de fonctionnement dépendant du système sur lequel ils sont installés. Ce système peut s'appuyer ou non sur le système propre au système d'exploitation pour en vérifier l'intégrité et générer des alertes</a:t>
            </a:r>
          </a:p>
          <a:p>
            <a:pPr defTabSz="933450"/>
            <a:endParaRPr lang="fr-FR" b="1" dirty="0" smtClean="0">
              <a:latin typeface="Garamond" pitchFamily="18" charset="0"/>
            </a:endParaRPr>
          </a:p>
          <a:p>
            <a:pPr defTabSz="933450"/>
            <a:r>
              <a:rPr lang="fr-FR" dirty="0" smtClean="0"/>
              <a:t>peut aussi capturer les paquets réseaux entrant/sortant de l’hôte pour y déceler des</a:t>
            </a:r>
          </a:p>
          <a:p>
            <a:pPr defTabSz="933450"/>
            <a:r>
              <a:rPr lang="fr-FR" dirty="0" smtClean="0"/>
              <a:t>signaux d’intrusions (Déni de Services, </a:t>
            </a:r>
            <a:r>
              <a:rPr lang="fr-FR" dirty="0" err="1" smtClean="0"/>
              <a:t>Backdoors</a:t>
            </a:r>
            <a:r>
              <a:rPr lang="fr-FR" dirty="0" smtClean="0"/>
              <a:t>,  chevaux de Troie, tentatives d’accès non autorisés, exécution de codes malicieux, attaques par débordement de buffers…). </a:t>
            </a:r>
          </a:p>
          <a:p>
            <a:pPr defTabSz="933450"/>
            <a:endParaRPr lang="fr-FR" dirty="0" smtClean="0"/>
          </a:p>
          <a:p>
            <a:pPr defTabSz="933450"/>
            <a:r>
              <a:rPr lang="fr-FR" dirty="0" err="1" smtClean="0"/>
              <a:t>Tripwire</a:t>
            </a:r>
            <a:r>
              <a:rPr lang="fr-FR" dirty="0" smtClean="0"/>
              <a:t> ou aide</a:t>
            </a:r>
          </a:p>
          <a:p>
            <a:pPr defTabSz="933450"/>
            <a:endParaRPr lang="fr-FR" dirty="0" smtClean="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defTabSz="933450"/>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L'intégrité des systèmes est alors vérifiée périodiquement et des alertes peuvent êtres levées. Par nature, ces IDS sont limités et ne peuvent détecter les attaques provenant des couches </a:t>
            </a:r>
            <a:r>
              <a:rPr lang="fr-FR" dirty="0" smtClean="0"/>
              <a:t>réseaux.</a:t>
            </a:r>
            <a:endParaRPr lang="fr-FR" dirty="0" smtClean="0"/>
          </a:p>
          <a:p>
            <a:endParaRPr lang="fr-FR" dirty="0" smtClean="0"/>
          </a:p>
          <a:p>
            <a:r>
              <a:rPr lang="fr-FR" b="1" dirty="0" smtClean="0"/>
              <a:t>Conclusion IDS:</a:t>
            </a:r>
          </a:p>
          <a:p>
            <a:r>
              <a:rPr lang="fr-FR" dirty="0" smtClean="0"/>
              <a:t>Le principe de rendre compte après coup d’une intrusion, a vite évolué pour chercher des IDS capables de réagir en temps réel. Le constat des dégâts ne suffisait plus : il fallait réagir et pouvoir bloquer les trafics douteux détectés. Ces techniques de réponse impliquèrent les IDS actifs ou IPS. </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latin typeface="Garamond" pitchFamily="18" charset="0"/>
              </a:rPr>
              <a:t>On peut dire qu’un IPS est un IDS étendu qui a pour principale différence d’intercepter les paquets intrus, il agit et est donc actif au sein du réseau.</a:t>
            </a:r>
          </a:p>
          <a:p>
            <a:r>
              <a:rPr lang="fr-FR" b="1" dirty="0" smtClean="0">
                <a:latin typeface="Garamond" pitchFamily="18" charset="0"/>
              </a:rPr>
              <a:t>Les systèmes IDS et IPS appliquent des méthodes similaires lorsqu'ils essaient de détecter des intrus ou des attaques sur le réseau. En fait le principe de détection de l’IPS correspond exactement à celui de l’IDS. Il possède donc généralement soit une base de données de signatures qui peut être régulièrement mise à jour à mesure que de nouvelles menaces sont identifiées, soit un système à approche comportementale qui analyse les différences avec le niveau de fonctionnement normal du réseau qui a été défini par l’administrateur.</a:t>
            </a:r>
            <a:br>
              <a:rPr lang="fr-FR" b="1" dirty="0" smtClean="0">
                <a:latin typeface="Garamond" pitchFamily="18" charset="0"/>
              </a:rPr>
            </a:br>
            <a:r>
              <a:rPr lang="fr-FR" b="1" dirty="0" smtClean="0">
                <a:latin typeface="Garamond" pitchFamily="18" charset="0"/>
              </a:rPr>
              <a:t>Il y a donc une certaine symétrie entre IPS et IDS.</a:t>
            </a:r>
            <a:endParaRPr lang="fr-FR" dirty="0" smtClean="0"/>
          </a:p>
          <a:p>
            <a:endParaRPr lang="fr-FR" dirty="0" smtClean="0"/>
          </a:p>
          <a:p>
            <a:endParaRPr lang="fr-FR" dirty="0" smtClean="0"/>
          </a:p>
          <a:p>
            <a:r>
              <a:rPr lang="fr-FR" dirty="0" smtClean="0"/>
              <a:t>Une Intrusion </a:t>
            </a:r>
            <a:r>
              <a:rPr lang="fr-FR" dirty="0" err="1" smtClean="0"/>
              <a:t>Prevention</a:t>
            </a:r>
            <a:r>
              <a:rPr lang="fr-FR" dirty="0" smtClean="0"/>
              <a:t> System (IPS) est conçu pour identifier les attaques potentielles et exécuter de façon autonome une contre-mesures pour les empêcher, sans affecter la système d'exploitation normale</a:t>
            </a:r>
          </a:p>
          <a:p>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r>
              <a:rPr lang="fr-FR" dirty="0" smtClean="0"/>
              <a:t>Installé en coupure de réseau &lt;- pas obligatoire pour le NIDS (coupure ou recopie)</a:t>
            </a:r>
          </a:p>
          <a:p>
            <a:r>
              <a:rPr lang="fr-FR" dirty="0" smtClean="0"/>
              <a:t>Nécessité d’être très performant pour ne pas gêner ou insérer du délai aux trafics légitimes</a:t>
            </a:r>
          </a:p>
          <a:p>
            <a:endParaRPr lang="fr-FR" dirty="0" smtClean="0"/>
          </a:p>
          <a:p>
            <a:r>
              <a:rPr lang="fr-FR" b="1" dirty="0" smtClean="0">
                <a:latin typeface="Garamond" pitchFamily="18" charset="0"/>
                <a:cs typeface="Times New Roman" pitchFamily="18" charset="0"/>
              </a:rPr>
              <a:t>Le positionnement en coupure, tel un firewall ou un Proxy, est le seul mode permettant d’analyser à la volée les données entrantes ou sortantes et de les bloquer.</a:t>
            </a:r>
            <a:endParaRPr lang="fr-FR" dirty="0" smtClean="0"/>
          </a:p>
          <a:p>
            <a:endParaRPr lang="fr-FR" dirty="0" smtClean="0"/>
          </a:p>
          <a:p>
            <a:r>
              <a:rPr lang="fr-FR" dirty="0" smtClean="0"/>
              <a:t>Analyse statique des flux</a:t>
            </a:r>
          </a:p>
          <a:p>
            <a:pPr lvl="1"/>
            <a:r>
              <a:rPr lang="fr-FR" dirty="0" smtClean="0"/>
              <a:t>Selon les RFC</a:t>
            </a:r>
          </a:p>
          <a:p>
            <a:pPr lvl="1"/>
            <a:r>
              <a:rPr lang="fr-FR" dirty="0" smtClean="0"/>
              <a:t>Selon une base de signatures</a:t>
            </a:r>
          </a:p>
          <a:p>
            <a:pPr lvl="1"/>
            <a:endParaRPr lang="fr-FR" dirty="0" smtClean="0"/>
          </a:p>
          <a:p>
            <a:r>
              <a:rPr lang="fr-FR" dirty="0" smtClean="0"/>
              <a:t>Analyse dynamique des flux</a:t>
            </a:r>
          </a:p>
          <a:p>
            <a:pPr lvl="1"/>
            <a:r>
              <a:rPr lang="fr-FR" dirty="0" smtClean="0"/>
              <a:t>Corrélation entre un événement et une signature</a:t>
            </a:r>
          </a:p>
          <a:p>
            <a:pPr lvl="1"/>
            <a:endParaRPr lang="fr-FR" dirty="0" smtClean="0"/>
          </a:p>
          <a:p>
            <a:r>
              <a:rPr lang="fr-FR" dirty="0" smtClean="0"/>
              <a:t>Lors de la détection d’une attaque, le système réagit et modifie l’environnement du système attaqué. </a:t>
            </a:r>
          </a:p>
          <a:p>
            <a:r>
              <a:rPr lang="fr-FR" dirty="0" smtClean="0"/>
              <a:t>Cette modification peut être le blocage de certains flux, de certains ports ou l’isolation pure et simple de certains systèmes du réseau. </a:t>
            </a:r>
          </a:p>
          <a:p>
            <a:r>
              <a:rPr lang="fr-FR" dirty="0" smtClean="0"/>
              <a:t> </a:t>
            </a:r>
          </a:p>
          <a:p>
            <a:r>
              <a:rPr lang="fr-FR" dirty="0" smtClean="0"/>
              <a:t>Le point sensible de ce genre de dispositif de prévention est qu'en cas de faux positif, c'est le trafic du système qui est directement affecté. Les erreurs doivent donc d'être les moins nombreuses possibles car elles ont un impact direct sur la disponibilité des systèmes (sécurité vs. disponibilité). </a:t>
            </a:r>
          </a:p>
          <a:p>
            <a:r>
              <a:rPr lang="fr-FR" dirty="0" smtClean="0"/>
              <a:t> </a:t>
            </a: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1" dirty="0" smtClean="0"/>
          </a:p>
          <a:p>
            <a:r>
              <a:rPr lang="fr-FR" smtClean="0"/>
              <a:t>De </a:t>
            </a:r>
            <a:r>
              <a:rPr lang="fr-FR" dirty="0" smtClean="0"/>
              <a:t>nos jours les réseau d’entreprise s’étende de </a:t>
            </a:r>
            <a:r>
              <a:rPr lang="fr-FR" dirty="0" err="1" smtClean="0"/>
              <a:t>plus,et</a:t>
            </a:r>
            <a:r>
              <a:rPr lang="fr-FR" dirty="0" smtClean="0"/>
              <a:t> le nombre de donnée critique sur les SI augmente. </a:t>
            </a:r>
            <a:r>
              <a:rPr lang="fr-FR" dirty="0" smtClean="0"/>
              <a:t>Ce qui implique aussi une augmentation du nombre d’attaque.</a:t>
            </a:r>
          </a:p>
          <a:p>
            <a:r>
              <a:rPr lang="fr-FR" dirty="0" smtClean="0"/>
              <a:t>Il est donc nécessaire a l’heure actuelle de miser sur la détection et la prévention des attaques.</a:t>
            </a:r>
            <a:endParaRPr lang="fr-FR" dirty="0" smtClean="0"/>
          </a:p>
          <a:p>
            <a:endParaRPr lang="fr-FR" dirty="0" smtClean="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protection de tous les équipements</a:t>
            </a:r>
          </a:p>
          <a:p>
            <a:r>
              <a:rPr lang="fr-FR" dirty="0" smtClean="0"/>
              <a:t>   -&gt; Protection assurée des routeurs, firewall, </a:t>
            </a:r>
            <a:r>
              <a:rPr lang="fr-FR" dirty="0" err="1" smtClean="0"/>
              <a:t>vpn</a:t>
            </a:r>
            <a:r>
              <a:rPr lang="fr-FR" dirty="0" smtClean="0"/>
              <a:t> … situés derrières (pas possible avec HIPS)</a:t>
            </a:r>
          </a:p>
          <a:p>
            <a:endParaRPr lang="fr-FR" dirty="0" smtClean="0"/>
          </a:p>
          <a:p>
            <a:r>
              <a:rPr lang="fr-FR" dirty="0" smtClean="0"/>
              <a:t>Problèmes</a:t>
            </a:r>
          </a:p>
          <a:p>
            <a:pPr lvl="1"/>
            <a:r>
              <a:rPr lang="fr-FR" dirty="0" smtClean="0"/>
              <a:t>Les faux positifs –&gt; blocage de trafic légitime</a:t>
            </a:r>
          </a:p>
          <a:p>
            <a:pPr lvl="1"/>
            <a:r>
              <a:rPr lang="fr-FR" dirty="0" smtClean="0"/>
              <a:t>Point névralgique du réseau -&gt; si problème alors le réseau est coupé (HIDS en recopie a cause de ça et de leur performance)</a:t>
            </a:r>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r>
              <a:rPr lang="fr-FR" dirty="0" smtClean="0"/>
              <a:t>Exemple de HIPS:</a:t>
            </a:r>
          </a:p>
          <a:p>
            <a:r>
              <a:rPr lang="fr-FR" dirty="0" smtClean="0"/>
              <a:t>- Cisco (</a:t>
            </a:r>
            <a:r>
              <a:rPr lang="fr-FR" dirty="0" err="1" smtClean="0"/>
              <a:t>Okena</a:t>
            </a:r>
            <a:r>
              <a:rPr lang="fr-FR" dirty="0" smtClean="0"/>
              <a:t>)</a:t>
            </a:r>
          </a:p>
          <a:p>
            <a:r>
              <a:rPr lang="fr-FR" dirty="0" smtClean="0"/>
              <a:t>- NAI (</a:t>
            </a:r>
            <a:r>
              <a:rPr lang="fr-FR" dirty="0" err="1" smtClean="0"/>
              <a:t>Entercept</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smtClean="0"/>
              <a:t>Génération de paquets pour couper la connexion :</a:t>
            </a:r>
          </a:p>
          <a:p>
            <a:pPr lvl="1"/>
            <a:r>
              <a:rPr lang="fr-FR" dirty="0" smtClean="0"/>
              <a:t>-&gt; TCP Reset</a:t>
            </a:r>
          </a:p>
          <a:p>
            <a:pPr lvl="1"/>
            <a:r>
              <a:rPr lang="fr-FR" dirty="0" smtClean="0"/>
              <a:t>-&gt; ICMP Network </a:t>
            </a:r>
            <a:r>
              <a:rPr lang="fr-FR" dirty="0" err="1" smtClean="0"/>
              <a:t>Unreachable</a:t>
            </a:r>
            <a:endParaRPr lang="fr-FR" dirty="0" smtClean="0"/>
          </a:p>
          <a:p>
            <a:pPr lvl="1"/>
            <a:r>
              <a:rPr lang="fr-FR" dirty="0" smtClean="0"/>
              <a:t>-&gt; UDP Port </a:t>
            </a:r>
            <a:r>
              <a:rPr lang="fr-FR" dirty="0" err="1" smtClean="0"/>
              <a:t>Unreachable</a:t>
            </a:r>
            <a:endParaRPr lang="fr-FR" dirty="0" smtClean="0"/>
          </a:p>
          <a:p>
            <a:pPr lvl="1"/>
            <a:r>
              <a:rPr lang="fr-FR" dirty="0" smtClean="0"/>
              <a:t>-&gt; drop</a:t>
            </a:r>
          </a:p>
          <a:p>
            <a:pPr lvl="1"/>
            <a:endParaRPr lang="fr-FR" dirty="0" smtClean="0"/>
          </a:p>
          <a:p>
            <a:r>
              <a:rPr lang="fr-FR" dirty="0" smtClean="0"/>
              <a:t>Révèle le système de protection</a:t>
            </a:r>
          </a:p>
          <a:p>
            <a:pPr lvl="1"/>
            <a:r>
              <a:rPr lang="fr-FR" dirty="0" smtClean="0"/>
              <a:t>-&gt; L’attaquant peut détecter le système de protection et le contourner plus aisément (selon certains caractères de la trame particuliers)</a:t>
            </a:r>
          </a:p>
          <a:p>
            <a:endParaRPr lang="fr-FR" dirty="0" smtClean="0"/>
          </a:p>
          <a:p>
            <a:r>
              <a:rPr lang="fr-FR" dirty="0" smtClean="0"/>
              <a:t>Problème de l’authenticité de la source de l’attaque</a:t>
            </a:r>
          </a:p>
          <a:p>
            <a:pPr lvl="1"/>
            <a:r>
              <a:rPr lang="fr-FR" dirty="0" smtClean="0"/>
              <a:t>-&gt; </a:t>
            </a:r>
            <a:r>
              <a:rPr lang="fr-FR" dirty="0" err="1" smtClean="0"/>
              <a:t>Spoofing</a:t>
            </a:r>
            <a:endParaRPr lang="fr-FR" dirty="0" smtClean="0"/>
          </a:p>
          <a:p>
            <a:pPr lvl="1"/>
            <a:r>
              <a:rPr lang="fr-FR" dirty="0" smtClean="0"/>
              <a:t>-&gt; Peut bloquer des réseaux nécessaires et donc se couper du monde (ex : proxy libre ou adresse d’un </a:t>
            </a:r>
            <a:r>
              <a:rPr lang="fr-FR" dirty="0" err="1" smtClean="0"/>
              <a:t>fai</a:t>
            </a:r>
            <a:r>
              <a:rPr lang="fr-FR" dirty="0" smtClean="0"/>
              <a:t> …)</a:t>
            </a:r>
          </a:p>
          <a:p>
            <a:r>
              <a:rPr lang="fr-FR" dirty="0" smtClean="0"/>
              <a:t>Solution liste blanche on ne bloque pas. Bloque le paquet mais ne coupe pas le flux</a:t>
            </a:r>
          </a:p>
          <a:p>
            <a:endParaRPr lang="fr-FR" dirty="0" smtClean="0"/>
          </a:p>
          <a:p>
            <a:r>
              <a:rPr lang="fr-FR" dirty="0" smtClean="0"/>
              <a:t>Passive</a:t>
            </a:r>
          </a:p>
          <a:p>
            <a:endParaRPr lang="fr-FR" dirty="0" smtClean="0"/>
          </a:p>
          <a:p>
            <a:r>
              <a:rPr lang="fr-FR" dirty="0" smtClean="0"/>
              <a:t>Réaction sans que l’attaquant soit prévenu</a:t>
            </a:r>
          </a:p>
          <a:p>
            <a:pPr lvl="1"/>
            <a:r>
              <a:rPr lang="fr-FR" dirty="0" smtClean="0"/>
              <a:t>-&gt; Reconfiguration automatique du firewall </a:t>
            </a:r>
            <a:r>
              <a:rPr lang="fr-FR" dirty="0" err="1" smtClean="0"/>
              <a:t>snort</a:t>
            </a:r>
            <a:r>
              <a:rPr lang="fr-FR" dirty="0" smtClean="0"/>
              <a:t> le fait avec  </a:t>
            </a:r>
            <a:r>
              <a:rPr lang="fr-FR" dirty="0" err="1" smtClean="0"/>
              <a:t>packetfilter</a:t>
            </a:r>
            <a:endParaRPr lang="fr-FR" dirty="0" smtClean="0"/>
          </a:p>
          <a:p>
            <a:pPr lvl="1"/>
            <a:endParaRPr lang="fr-FR" dirty="0" smtClean="0"/>
          </a:p>
          <a:p>
            <a:r>
              <a:rPr lang="fr-FR" dirty="0" smtClean="0"/>
              <a:t>Problème de l’authenticité de la source</a:t>
            </a:r>
          </a:p>
          <a:p>
            <a:r>
              <a:rPr lang="fr-FR" dirty="0" smtClean="0"/>
              <a:t>   -&gt; </a:t>
            </a:r>
            <a:r>
              <a:rPr lang="fr-FR" dirty="0" err="1" smtClean="0"/>
              <a:t>Spoofing</a:t>
            </a:r>
            <a:endParaRPr lang="fr-FR" dirty="0" smtClean="0"/>
          </a:p>
          <a:p>
            <a:r>
              <a:rPr lang="fr-FR" sz="1200" kern="1200" dirty="0" smtClean="0">
                <a:solidFill>
                  <a:schemeClr val="tx1"/>
                </a:solidFill>
                <a:latin typeface="+mn-lt"/>
                <a:ea typeface="+mn-ea"/>
                <a:cs typeface="+mn-cs"/>
              </a:rPr>
              <a:t>Si cette méthode de réaction évite le scénario de la figure 2, elle n’en demeure pas moins risquée. En effet, si le pirate usurpe une adresse IP sensible telle qu’un routeur d’accès ou un serveur DNS, l’entreprise qui implémente une reconfiguration systématique d’un firewall risque tout simplement de se couper elle-même du monde extérieur.</a:t>
            </a:r>
            <a:br>
              <a:rPr lang="fr-FR" sz="120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IPS deployment involves several risks from the use of countermeasures.</a:t>
            </a:r>
          </a:p>
          <a:p>
            <a:r>
              <a:rPr lang="fr-FR" dirty="0" smtClean="0"/>
              <a:t>Réponses :</a:t>
            </a:r>
          </a:p>
          <a:p>
            <a:r>
              <a:rPr lang="fr-FR" dirty="0" smtClean="0"/>
              <a:t>	- Blocage / réactions face à l’attaque</a:t>
            </a:r>
          </a:p>
          <a:p>
            <a:endParaRPr lang="fr-FR" dirty="0" smtClean="0"/>
          </a:p>
          <a:p>
            <a:r>
              <a:rPr lang="fr-FR" dirty="0" smtClean="0"/>
              <a:t>Limitation BP :</a:t>
            </a:r>
          </a:p>
          <a:p>
            <a:r>
              <a:rPr lang="fr-FR" dirty="0" smtClean="0"/>
              <a:t>	-&gt; utilisation des </a:t>
            </a:r>
            <a:r>
              <a:rPr lang="fr-FR" dirty="0" err="1" smtClean="0"/>
              <a:t>ASICs</a:t>
            </a:r>
            <a:r>
              <a:rPr lang="fr-FR" dirty="0" smtClean="0"/>
              <a:t> (circuit intégré très performant mais très chers !)</a:t>
            </a:r>
          </a:p>
          <a:p>
            <a:r>
              <a:rPr lang="fr-FR" dirty="0" smtClean="0"/>
              <a:t> 	-&gt; opérationnel pour les réseaux très haut débit (</a:t>
            </a:r>
            <a:r>
              <a:rPr lang="fr-FR" dirty="0" err="1" smtClean="0"/>
              <a:t>bcp</a:t>
            </a:r>
            <a:r>
              <a:rPr lang="fr-FR" dirty="0" smtClean="0"/>
              <a:t> de </a:t>
            </a:r>
            <a:r>
              <a:rPr lang="fr-FR" dirty="0" err="1" smtClean="0"/>
              <a:t>GBits</a:t>
            </a:r>
            <a:r>
              <a:rPr lang="fr-FR" dirty="0" smtClean="0"/>
              <a:t>)</a:t>
            </a:r>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Totalement Furtif </a:t>
            </a:r>
          </a:p>
          <a:p>
            <a:r>
              <a:rPr lang="fr-FR" dirty="0" smtClean="0"/>
              <a:t>	-&gt; interface de la sonde sans @IP et @Mac (accès physique par port console)</a:t>
            </a:r>
          </a:p>
          <a:p>
            <a:r>
              <a:rPr lang="fr-FR" dirty="0" smtClean="0"/>
              <a:t>	-&gt; pas de comportement de proxy</a:t>
            </a:r>
          </a:p>
          <a:p>
            <a:r>
              <a:rPr lang="fr-FR" dirty="0" smtClean="0"/>
              <a:t>	-&gt; pas de manipulation d’adresse tel le NAT</a:t>
            </a:r>
          </a:p>
          <a:p>
            <a:endParaRPr lang="fr-FR" dirty="0" smtClean="0"/>
          </a:p>
          <a:p>
            <a:pPr>
              <a:buFont typeface="Symbol" pitchFamily="18" charset="2"/>
              <a:buNone/>
            </a:pPr>
            <a:r>
              <a:rPr lang="fr-FR" dirty="0" smtClean="0"/>
              <a:t>Analyse vaste</a:t>
            </a:r>
          </a:p>
          <a:p>
            <a:pPr>
              <a:buFont typeface="Symbol" pitchFamily="18" charset="2"/>
              <a:buNone/>
            </a:pPr>
            <a:r>
              <a:rPr lang="fr-FR" dirty="0" smtClean="0"/>
              <a:t>	-&gt; l’intégralité des paquets en transit, depuis les couches réseaux jusqu’au niveau applicatif est analysée</a:t>
            </a:r>
          </a:p>
          <a:p>
            <a:pPr>
              <a:buFont typeface="Symbol" pitchFamily="18" charset="2"/>
              <a:buNone/>
            </a:pPr>
            <a:endParaRPr lang="fr-FR" dirty="0" smtClean="0"/>
          </a:p>
          <a:p>
            <a:pPr>
              <a:buFont typeface="Symbol" pitchFamily="18" charset="2"/>
              <a:buNone/>
            </a:pPr>
            <a:r>
              <a:rPr lang="fr-FR" dirty="0" smtClean="0"/>
              <a:t>Peu d’IPS laissé libre contrairement a certain firewall avec aucune config.</a:t>
            </a:r>
          </a:p>
          <a:p>
            <a:pPr>
              <a:buFont typeface="Symbol" pitchFamily="18" charset="2"/>
              <a:buNone/>
            </a:pPr>
            <a:endParaRPr lang="fr-FR" dirty="0" smtClean="0"/>
          </a:p>
          <a:p>
            <a:r>
              <a:rPr lang="fr-FR" sz="1200" dirty="0" smtClean="0">
                <a:solidFill>
                  <a:srgbClr val="000080"/>
                </a:solidFill>
              </a:rPr>
              <a:t>-</a:t>
            </a:r>
            <a:r>
              <a:rPr lang="fr-FR" sz="1200" b="1" dirty="0" smtClean="0">
                <a:latin typeface="Garamond" pitchFamily="18" charset="0"/>
              </a:rPr>
              <a:t>l’IPS a une fonction de blocage d’attaque réseau et/ou applicatives tandis que le firewall traditionnel a un rôle de filtrage réseau.</a:t>
            </a:r>
          </a:p>
          <a:p>
            <a:endParaRPr lang="fr-FR" b="1" dirty="0" smtClean="0">
              <a:latin typeface="Garamond" pitchFamily="18" charset="0"/>
            </a:endParaRPr>
          </a:p>
          <a:p>
            <a:r>
              <a:rPr lang="fr-FR" dirty="0" smtClean="0"/>
              <a:t>Les Firewalls permettent de se prémunir des intrusions en filtrant les données entrantes et sortantes d'un réseau. De manière simplifiée, ils examinent chaque paquet de données entrant ou sortant et en bloquent certains selon des règles de filtrage prédéfinies. </a:t>
            </a:r>
          </a:p>
          <a:p>
            <a:r>
              <a:rPr lang="fr-FR" dirty="0" smtClean="0"/>
              <a:t>Les IDS (Intrusion </a:t>
            </a:r>
            <a:r>
              <a:rPr lang="fr-FR" dirty="0" err="1" smtClean="0"/>
              <a:t>Detection</a:t>
            </a:r>
            <a:r>
              <a:rPr lang="fr-FR" dirty="0" smtClean="0"/>
              <a:t> System), quant à eux, agissent en écoutant le trafic du réseau. C'est-à-dire qu'ils surveillent et analysent les activités d'un réseau et de ses hôtes, et ce, afin de détecter toute activité anormale ou suspecte.</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 </a:t>
            </a:r>
          </a:p>
          <a:p>
            <a:r>
              <a:rPr lang="fr-FR" dirty="0" smtClean="0"/>
              <a:t>On note que les solutions commerciales distribuées sous forme de logiciel ne sont pas disponibles pour l’ensemble des systèmes d’exploitation </a:t>
            </a:r>
          </a:p>
          <a:p>
            <a:r>
              <a:rPr lang="fr-FR" dirty="0" smtClean="0"/>
              <a:t>usuels. Si on administrateur souhaite pouvoir utiliser une solution logicielle (moins coûteuse) sur un système qu’il possède déjà et peu courant, il </a:t>
            </a:r>
          </a:p>
          <a:p>
            <a:r>
              <a:rPr lang="fr-FR" dirty="0" smtClean="0"/>
              <a:t>devra donc plutôt aller voir les solutions du domaine libre. </a:t>
            </a:r>
          </a:p>
          <a:p>
            <a:r>
              <a:rPr lang="fr-FR" dirty="0" smtClean="0"/>
              <a:t> </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571500"/>
            <a:ext cx="4572000" cy="342900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L’ensemble des solutions libres est intéressant, surtout si on prend en compte qu’en se développant parallèlement, elles se complètent. </a:t>
            </a:r>
          </a:p>
          <a:p>
            <a:r>
              <a:rPr lang="fr-FR" dirty="0" smtClean="0"/>
              <a:t>Cependant la première installation sera longue et en particulier les premiers paramétrages. Une fois cette première étape passée, la mise à jour et </a:t>
            </a:r>
          </a:p>
          <a:p>
            <a:r>
              <a:rPr lang="fr-FR" dirty="0" smtClean="0"/>
              <a:t>l’utilisation ne devraient pas être plus compliquée. </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b="1" dirty="0" smtClean="0"/>
              <a:t>Solutions aux Problèmes Actuels </a:t>
            </a:r>
          </a:p>
          <a:p>
            <a:r>
              <a:rPr lang="fr-FR" dirty="0" smtClean="0"/>
              <a:t>A l'heure actuelle, les IDS ne sont pas les outils les plus performants du marché. Ils détectent beaucoup trop d'alertes qui n'en sont pas, majoritairement des faux positifs. </a:t>
            </a:r>
            <a:br>
              <a:rPr lang="fr-FR" dirty="0" smtClean="0"/>
            </a:br>
            <a:r>
              <a:rPr lang="fr-FR" dirty="0" smtClean="0"/>
              <a:t>Lorsqu'une alerte est repérée, elle est généralement morcelée en plusieurs alertes. Or ces alertes prises séparément ne veulent rien dire, ou ne correspondent pas à une attaque et il n'y a pas de lien concret entre ces alertes. On ne peut donc détecter l'alerte. </a:t>
            </a:r>
            <a:br>
              <a:rPr lang="fr-FR" dirty="0" smtClean="0"/>
            </a:br>
            <a:r>
              <a:rPr lang="fr-FR" dirty="0" smtClean="0"/>
              <a:t>Revenons sur la notion de faux positifs. Un faux positif est une alerte détectée, alors qu'il s'agit d'une utilisation normale des ressources. Voici deux exemples de faux positifs : </a:t>
            </a:r>
            <a:br>
              <a:rPr lang="fr-FR" dirty="0" smtClean="0"/>
            </a:br>
            <a:r>
              <a:rPr lang="fr-FR" dirty="0" smtClean="0"/>
              <a:t>L'IDS repère un scan des ports de communication du réseau, il émet donc une alerte. Or il se trouve que les proxys, mis en place pour des questions de sécurités, se comportent comme des scanneurs de ports. L'IDS va donc émettre une alerte, alors que c'est un proxy, légal, qui tente d'accéder au réseau. </a:t>
            </a:r>
          </a:p>
          <a:p>
            <a:r>
              <a:rPr lang="fr-FR" dirty="0" smtClean="0"/>
              <a:t>Dans cet exemple, l'IDS repère une utilisation du protocole SSH1. Ce protocole permet une utilisation à distance des ressources d'une machine. Ce protocole étant très peu sécurisé, l'IDS va détecter une intrusion, alors que la politique de sécurité de l'entreprise peut autoriser l'utilisation de ce protocole. L'IDS va donc détecter une intrusion, qui est en fait une utilisation normale du réseau. </a:t>
            </a:r>
          </a:p>
          <a:p>
            <a:r>
              <a:rPr lang="fr-FR" dirty="0" smtClean="0"/>
              <a:t/>
            </a:r>
            <a:br>
              <a:rPr lang="fr-FR" dirty="0" smtClean="0"/>
            </a:br>
            <a:r>
              <a:rPr lang="fr-FR" dirty="0" smtClean="0"/>
              <a:t/>
            </a:r>
            <a:br>
              <a:rPr lang="fr-FR" dirty="0" smtClean="0"/>
            </a:br>
            <a:r>
              <a:rPr lang="fr-FR" dirty="0" smtClean="0"/>
              <a:t>Les solutions pour corriger ces problèmes peuvent être : </a:t>
            </a:r>
            <a:br>
              <a:rPr lang="fr-FR" dirty="0" smtClean="0"/>
            </a:br>
            <a:endParaRPr lang="fr-FR" dirty="0" smtClean="0"/>
          </a:p>
          <a:p>
            <a:r>
              <a:rPr lang="fr-FR" dirty="0" smtClean="0"/>
              <a:t>Améliorer les algorithmes de base de la détection, afin de repérer moins de faux positifs et de faux négatifs , </a:t>
            </a:r>
          </a:p>
          <a:p>
            <a:r>
              <a:rPr lang="fr-FR" dirty="0" smtClean="0"/>
              <a:t>Corréler les alertes, afin de diminuer leur nombre. Beaucoup d'alertes sont en fait de petits morceaux d'une attaque, que l'on ne peut détecter. Il faut donc mettre en relation les différentes alertes, </a:t>
            </a:r>
          </a:p>
          <a:p>
            <a:r>
              <a:rPr lang="fr-FR" dirty="0" smtClean="0"/>
              <a:t>Identifier les scénarios d'attaques complexes. </a:t>
            </a:r>
          </a:p>
          <a:p>
            <a:endParaRPr lang="fr-FR" dirty="0" smtClean="0"/>
          </a:p>
          <a:p>
            <a:r>
              <a:rPr lang="fr-FR" dirty="0" smtClean="0"/>
              <a:t>Intégré les </a:t>
            </a:r>
            <a:r>
              <a:rPr lang="fr-FR" dirty="0" err="1" smtClean="0"/>
              <a:t>ids</a:t>
            </a:r>
            <a:r>
              <a:rPr lang="fr-FR" dirty="0" smtClean="0"/>
              <a:t> dans le </a:t>
            </a:r>
            <a:r>
              <a:rPr lang="fr-FR" dirty="0" err="1" smtClean="0"/>
              <a:t>sim</a:t>
            </a:r>
            <a:r>
              <a:rPr lang="fr-FR" dirty="0" smtClean="0"/>
              <a:t> pour la corrélation. </a:t>
            </a:r>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33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solidFill>
                  <a:srgbClr val="3333FF"/>
                </a:solidFill>
                <a:latin typeface="Garamond" pitchFamily="18" charset="0"/>
              </a:rPr>
              <a:t>De nos jours, les attaques contre les grandes entreprises, les grands réseaux sont de plus en plus courantes. Ces attaques peuvent être déjouées grâce à des systèmes de détection et de prévention. Pour assurer la sécurité des réseaux, les administrateurs disposent de nombreux outils : les systèmes de détection d'intrusion soit en anglais Intrusion Détection Systems ( IDS ) et les systèmes de prévention d'intrusion (IPS, Intrusion Prévention Systems ) font partie de ces outils. </a:t>
            </a:r>
          </a:p>
          <a:p>
            <a:r>
              <a:rPr lang="fr-FR" b="1" dirty="0" smtClean="0">
                <a:solidFill>
                  <a:srgbClr val="3333FF"/>
                </a:solidFill>
                <a:latin typeface="Garamond" pitchFamily="18" charset="0"/>
              </a:rPr>
              <a:t>Nous allons donc ici présenter ces deux technologies, leurs différences et leurs points communs .</a:t>
            </a: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endParaRPr lang="fr-FR" b="1" dirty="0" smtClean="0">
              <a:latin typeface="Garamond" pitchFamily="18" charset="0"/>
            </a:endParaRPr>
          </a:p>
          <a:p>
            <a:endParaRPr lang="fr-FR" b="1" dirty="0" smtClean="0">
              <a:latin typeface="Garamond" pitchFamily="18" charset="0"/>
            </a:endParaRPr>
          </a:p>
          <a:p>
            <a:r>
              <a:rPr lang="fr-FR" b="1" dirty="0" smtClean="0">
                <a:latin typeface="Garamond" pitchFamily="18" charset="0"/>
              </a:rPr>
              <a:t>Intro IDS</a:t>
            </a:r>
          </a:p>
          <a:p>
            <a:endParaRPr lang="fr-FR" dirty="0" smtClean="0"/>
          </a:p>
          <a:p>
            <a:r>
              <a:rPr lang="fr-FR" dirty="0" smtClean="0"/>
              <a:t>Les IDS, ou systèmes de détection d'intrusions, sont des systèmes software ou hardware </a:t>
            </a:r>
          </a:p>
          <a:p>
            <a:r>
              <a:rPr lang="fr-FR" dirty="0" smtClean="0"/>
              <a:t>conçus afin de pouvoir automatiser le monitoring d'événements survenant dans un réseau </a:t>
            </a:r>
          </a:p>
          <a:p>
            <a:r>
              <a:rPr lang="fr-FR" dirty="0" smtClean="0"/>
              <a:t>ou sur une machine particulière, et de pouvoir signaler à l'administrateur système, toute </a:t>
            </a:r>
          </a:p>
          <a:p>
            <a:r>
              <a:rPr lang="fr-FR" dirty="0" smtClean="0"/>
              <a:t>trace d'activité  anormale  sur  ce  dernier  ou  sur  la machine  surveillée. Ces  systèmes  de </a:t>
            </a:r>
          </a:p>
          <a:p>
            <a:r>
              <a:rPr lang="fr-FR" dirty="0" smtClean="0"/>
              <a:t>surveillance  du  réseau  sont  devenus  pratiquement  indispensables  dû  à  l'incessant </a:t>
            </a:r>
          </a:p>
          <a:p>
            <a:r>
              <a:rPr lang="fr-FR" dirty="0" smtClean="0"/>
              <a:t>accroissement en nombre et en dangerosité des attaques réseaux depuis quelques années.</a:t>
            </a:r>
          </a:p>
          <a:p>
            <a:r>
              <a:rPr lang="fr-FR" b="1" dirty="0" smtClean="0">
                <a:latin typeface="Garamond" pitchFamily="18" charset="0"/>
              </a:rPr>
              <a:t>l'administrateur décidera ou non de bloquer cette activité.</a:t>
            </a:r>
          </a:p>
          <a:p>
            <a:r>
              <a:rPr lang="fr-FR" dirty="0" smtClean="0"/>
              <a:t> </a:t>
            </a:r>
          </a:p>
          <a:p>
            <a:r>
              <a:rPr lang="fr-FR" b="1" dirty="0" smtClean="0"/>
              <a:t>Approche par scénario</a:t>
            </a:r>
          </a:p>
          <a:p>
            <a:r>
              <a:rPr lang="fr-FR" dirty="0" smtClean="0"/>
              <a:t>Dans cette approche, on compare les actions des utilisateurs aux scénarios d'attaques que l'on connaît. On se base dans cette méthode sur une base de connaissances répertoriant tous les scénarios d'attaques. il existe différentes méthodes pour repérer les attaques : </a:t>
            </a:r>
            <a:br>
              <a:rPr lang="fr-FR" dirty="0" smtClean="0"/>
            </a:br>
            <a:r>
              <a:rPr lang="fr-FR" dirty="0" smtClean="0"/>
              <a:t/>
            </a:r>
            <a:br>
              <a:rPr lang="fr-FR" dirty="0" smtClean="0"/>
            </a:br>
            <a:r>
              <a:rPr lang="fr-FR" dirty="0" smtClean="0"/>
              <a:t>L’IDS  émet l ’hypothèse d’un scénario d’attaque s’il s’agit d’un scénario connu dans la bibliothèque de Signatures alors une alarme est  déclenchée.</a:t>
            </a:r>
            <a:br>
              <a:rPr lang="fr-FR" dirty="0" smtClean="0"/>
            </a:br>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571500"/>
            <a:ext cx="4572000" cy="3429000"/>
          </a:xfrm>
        </p:spPr>
      </p:sp>
      <p:sp>
        <p:nvSpPr>
          <p:cNvPr id="3" name="Espace réservé des commentaires 2"/>
          <p:cNvSpPr>
            <a:spLocks noGrp="1"/>
          </p:cNvSpPr>
          <p:nvPr>
            <p:ph type="body" idx="1"/>
          </p:nvPr>
        </p:nvSpPr>
        <p:spPr>
          <a:xfrm>
            <a:off x="714356" y="4357686"/>
            <a:ext cx="5486400" cy="4114800"/>
          </a:xfrm>
        </p:spPr>
        <p:txBody>
          <a:bodyPr>
            <a:normAutofit fontScale="92500" lnSpcReduction="10000"/>
          </a:bodyPr>
          <a:lstStyle/>
          <a:p>
            <a:pPr>
              <a:lnSpc>
                <a:spcPct val="80000"/>
              </a:lnSpc>
            </a:pPr>
            <a:r>
              <a:rPr lang="fr-FR" sz="1200" b="1" dirty="0" smtClean="0"/>
              <a:t>ANALYSE DE MOTIF</a:t>
            </a:r>
            <a:r>
              <a:rPr lang="fr-FR" sz="1200" dirty="0" smtClean="0"/>
              <a:t> : </a:t>
            </a:r>
          </a:p>
          <a:p>
            <a:pPr>
              <a:lnSpc>
                <a:spcPct val="80000"/>
              </a:lnSpc>
            </a:pPr>
            <a:r>
              <a:rPr lang="fr-FR" sz="1200" dirty="0" smtClean="0"/>
              <a:t>la plus simple et la plus couramment utilisée pour détecter une intrusion. Une base de connaissance contient tout les chaînes alphanumériques caractéristiques d’une intrusion.</a:t>
            </a:r>
          </a:p>
          <a:p>
            <a:pPr>
              <a:lnSpc>
                <a:spcPct val="80000"/>
              </a:lnSpc>
            </a:pPr>
            <a:endParaRPr lang="fr-FR" sz="1200" dirty="0" smtClean="0"/>
          </a:p>
          <a:p>
            <a:pPr>
              <a:lnSpc>
                <a:spcPct val="80000"/>
              </a:lnSpc>
            </a:pPr>
            <a:r>
              <a:rPr lang="fr-FR" sz="1200" b="1" dirty="0" smtClean="0"/>
              <a:t>RECHERCHES GENERIQUES</a:t>
            </a:r>
            <a:r>
              <a:rPr lang="fr-FR" sz="1200" dirty="0" smtClean="0"/>
              <a:t> :</a:t>
            </a:r>
          </a:p>
          <a:p>
            <a:pPr>
              <a:lnSpc>
                <a:spcPct val="80000"/>
              </a:lnSpc>
            </a:pPr>
            <a:r>
              <a:rPr lang="fr-FR" sz="1200" dirty="0" smtClean="0"/>
              <a:t>Adaptée pour les virus. On regarde dans le code exécutable les commandes qui sont potentiellement dangereuses. Par exemple, une commande DOS non référencée est détectée, des émissions de mails, des instructions liées à des attaques connues.</a:t>
            </a:r>
          </a:p>
          <a:p>
            <a:pPr>
              <a:lnSpc>
                <a:spcPct val="80000"/>
              </a:lnSpc>
            </a:pPr>
            <a:endParaRPr lang="fr-FR" sz="1200" dirty="0" smtClean="0"/>
          </a:p>
          <a:p>
            <a:pPr>
              <a:lnSpc>
                <a:spcPct val="80000"/>
              </a:lnSpc>
            </a:pPr>
            <a:r>
              <a:rPr lang="fr-FR" sz="1200" b="1" dirty="0" smtClean="0"/>
              <a:t>CONTRÔLE D’INTEGRITE</a:t>
            </a:r>
            <a:r>
              <a:rPr lang="fr-FR" sz="1200" dirty="0" smtClean="0"/>
              <a:t> :</a:t>
            </a:r>
          </a:p>
          <a:p>
            <a:pPr>
              <a:lnSpc>
                <a:spcPct val="80000"/>
              </a:lnSpc>
            </a:pPr>
            <a:r>
              <a:rPr lang="fr-FR" sz="1200" dirty="0" smtClean="0"/>
              <a:t>Effectue une photo de tous les fichiers d’un système et génère une alerte en cas d’altération de l’un des fichiers.</a:t>
            </a:r>
          </a:p>
          <a:p>
            <a:pPr>
              <a:lnSpc>
                <a:spcPct val="80000"/>
              </a:lnSpc>
            </a:pPr>
            <a:endParaRPr lang="fr-FR" sz="1200" dirty="0" smtClean="0"/>
          </a:p>
          <a:p>
            <a:pPr>
              <a:lnSpc>
                <a:spcPct val="80000"/>
              </a:lnSpc>
            </a:pPr>
            <a:r>
              <a:rPr lang="fr-FR" sz="1200" dirty="0" smtClean="0"/>
              <a:t>MD-5 est le plus fréquemment utilisé mais les spécialistes recommandent maintenant le SHA-256 et SHS on signe les hash et on les mets dans un coffre fort (stocké sur un </a:t>
            </a:r>
            <a:r>
              <a:rPr lang="fr-FR" sz="1200" dirty="0" err="1" smtClean="0"/>
              <a:t>periph</a:t>
            </a:r>
            <a:r>
              <a:rPr lang="fr-FR" sz="1200" dirty="0" smtClean="0"/>
              <a:t> externe en lecture seule physique)</a:t>
            </a:r>
          </a:p>
          <a:p>
            <a:pPr>
              <a:lnSpc>
                <a:spcPct val="80000"/>
              </a:lnSpc>
            </a:pPr>
            <a:r>
              <a:rPr lang="fr-FR" dirty="0" smtClean="0"/>
              <a:t>Et on compare périodiquement les nouveaux hash au hash signés</a:t>
            </a:r>
            <a:endParaRPr lang="fr-FR" sz="1200" dirty="0" smtClean="0"/>
          </a:p>
          <a:p>
            <a:pPr>
              <a:lnSpc>
                <a:spcPct val="80000"/>
              </a:lnSpc>
            </a:pPr>
            <a:endParaRPr lang="fr-FR" sz="1200" dirty="0" smtClean="0"/>
          </a:p>
          <a:p>
            <a:pPr>
              <a:lnSpc>
                <a:spcPct val="80000"/>
              </a:lnSpc>
            </a:pPr>
            <a:endParaRPr lang="fr-FR" sz="1200" dirty="0" smtClean="0"/>
          </a:p>
          <a:p>
            <a:pPr>
              <a:lnSpc>
                <a:spcPct val="80000"/>
              </a:lnSpc>
            </a:pPr>
            <a:r>
              <a:rPr lang="fr-FR" dirty="0" smtClean="0"/>
              <a:t>Aujourd'hui l'exemple le plus connu utilisant cette approche est l'IDS SNORT. </a:t>
            </a:r>
          </a:p>
          <a:p>
            <a:pPr>
              <a:lnSpc>
                <a:spcPct val="80000"/>
              </a:lnSpc>
            </a:pPr>
            <a:endParaRPr lang="fr-FR" dirty="0" smtClean="0"/>
          </a:p>
          <a:p>
            <a:pPr>
              <a:lnSpc>
                <a:spcPct val="80000"/>
              </a:lnSpc>
            </a:pPr>
            <a:r>
              <a:rPr lang="fr-FR" b="1" dirty="0" smtClean="0"/>
              <a:t>Conclusion</a:t>
            </a:r>
          </a:p>
          <a:p>
            <a:pPr>
              <a:lnSpc>
                <a:spcPct val="80000"/>
              </a:lnSpc>
            </a:pPr>
            <a:endParaRPr lang="fr-FR" dirty="0" smtClean="0"/>
          </a:p>
          <a:p>
            <a:pPr>
              <a:lnSpc>
                <a:spcPct val="80000"/>
              </a:lnSpc>
            </a:pPr>
            <a:r>
              <a:rPr lang="fr-FR" dirty="0" smtClean="0"/>
              <a:t>cette approche fournit un diagnostic clair, il est donc possible de réagir et de contre attaquer, si la politique de sécurité est celle là. </a:t>
            </a:r>
          </a:p>
          <a:p>
            <a:pPr>
              <a:lnSpc>
                <a:spcPct val="80000"/>
              </a:lnSpc>
            </a:pPr>
            <a:r>
              <a:rPr lang="fr-FR" dirty="0" smtClean="0"/>
              <a:t>Par contre ils ne peuvent détecter que les attaques contenues dans la base de connaissances. </a:t>
            </a:r>
          </a:p>
          <a:p>
            <a:pPr>
              <a:lnSpc>
                <a:spcPct val="80000"/>
              </a:lnSpc>
            </a:pPr>
            <a:r>
              <a:rPr lang="fr-FR" dirty="0" smtClean="0"/>
              <a:t>Il faut en permanence maintenir à jour cette base.</a:t>
            </a:r>
          </a:p>
          <a:p>
            <a:pPr>
              <a:lnSpc>
                <a:spcPct val="80000"/>
              </a:lnSpc>
            </a:pPr>
            <a:endParaRPr lang="fr-FR" dirty="0" smtClean="0"/>
          </a:p>
          <a:p>
            <a:pPr>
              <a:lnSpc>
                <a:spcPct val="80000"/>
              </a:lnSpc>
            </a:pPr>
            <a:r>
              <a:rPr lang="fr-FR" dirty="0" smtClean="0"/>
              <a:t> Il est possible de rendre inactif un IDS utilisant cette approche par une attaque en déni de service.</a:t>
            </a:r>
            <a:endParaRPr lang="fr-FR" sz="1200" dirty="0" smtClean="0"/>
          </a:p>
          <a:p>
            <a:pPr>
              <a:lnSpc>
                <a:spcPct val="80000"/>
              </a:lnSpc>
            </a:pPr>
            <a:r>
              <a:rPr lang="fr-FR" sz="1200" dirty="0" smtClean="0"/>
              <a:t>	</a:t>
            </a:r>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Peu implémentée dans les systèmes actuellement disponibles sur le marché du fait de sa complexité et son manque de fiabilité.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dirty="0" smtClean="0">
              <a:latin typeface="Garamond" pitchFamily="18" charset="0"/>
            </a:endParaRPr>
          </a:p>
          <a:p>
            <a:pPr defTabSz="933450"/>
            <a:endParaRPr lang="fr-FR" b="1" dirty="0" smtClean="0">
              <a:latin typeface="Garamond" pitchFamily="18" charset="0"/>
            </a:endParaRPr>
          </a:p>
          <a:p>
            <a:pPr defTabSz="933450"/>
            <a:r>
              <a:rPr lang="fr-FR" sz="1400" dirty="0" smtClean="0"/>
              <a:t>l'IDS construit un profil du comportement de l'utilisateur ou de l'application. Ainsi toute activité ne respectant le profil créé engendrera une alerte.</a:t>
            </a:r>
            <a:r>
              <a:rPr lang="fr-FR" sz="1400" b="1" dirty="0" smtClean="0">
                <a:latin typeface="Garamond" pitchFamily="18" charset="0"/>
              </a:rPr>
              <a:t> Ce système de détection présente un avantage par rapport au précèdent : il détecte les nouveaux types d'attaques.</a:t>
            </a:r>
            <a:r>
              <a:rPr lang="fr-FR" sz="1400" dirty="0" smtClean="0"/>
              <a:t> C'est un système peu fiable à l'heure actuelle, et il produit plus de fausses alertes que de détections d'intrusions. De plus, il est possible pour le pirate d'apprendre au système un comportement anormal comme comportement normal. Il existe 4 différents types de méthodes pour analyser les comportements : </a:t>
            </a:r>
            <a:endParaRPr lang="fr-FR" sz="1400" b="1" u="sng" dirty="0" smtClean="0">
              <a:solidFill>
                <a:srgbClr val="3333FF"/>
              </a:solidFill>
              <a:latin typeface="Garamond" pitchFamily="18" charset="0"/>
            </a:endParaRPr>
          </a:p>
          <a:p>
            <a:pPr defTabSz="933450"/>
            <a:endParaRPr lang="fr-FR" sz="1400" b="1" u="sng" dirty="0" smtClean="0">
              <a:solidFill>
                <a:srgbClr val="3333FF"/>
              </a:solidFill>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14356" y="4714876"/>
            <a:ext cx="5486400" cy="4114800"/>
          </a:xfrm>
        </p:spPr>
        <p:txBody>
          <a:bodyPr>
            <a:normAutofit/>
          </a:bodyPr>
          <a:lstStyle/>
          <a:p>
            <a:pPr>
              <a:lnSpc>
                <a:spcPct val="90000"/>
              </a:lnSpc>
            </a:pPr>
            <a:r>
              <a:rPr lang="fr-FR" sz="1200" b="1" dirty="0" smtClean="0"/>
              <a:t>Plusieurs techniques</a:t>
            </a:r>
          </a:p>
          <a:p>
            <a:pPr>
              <a:lnSpc>
                <a:spcPct val="90000"/>
              </a:lnSpc>
            </a:pPr>
            <a:endParaRPr lang="fr-FR" sz="1200" b="1" dirty="0" smtClean="0"/>
          </a:p>
          <a:p>
            <a:pPr>
              <a:lnSpc>
                <a:spcPct val="90000"/>
              </a:lnSpc>
            </a:pPr>
            <a:r>
              <a:rPr lang="fr-FR" sz="1200" b="1" dirty="0" smtClean="0"/>
              <a:t>PROBABILISTE</a:t>
            </a:r>
            <a:r>
              <a:rPr lang="fr-FR" sz="1200" dirty="0" smtClean="0"/>
              <a:t> :</a:t>
            </a:r>
          </a:p>
          <a:p>
            <a:pPr>
              <a:lnSpc>
                <a:spcPct val="90000"/>
              </a:lnSpc>
            </a:pPr>
            <a:r>
              <a:rPr lang="fr-FR" sz="1200" dirty="0" smtClean="0"/>
              <a:t>On prévoit quelle est la probabilité d’avoir un évènement après un autre.</a:t>
            </a:r>
          </a:p>
          <a:p>
            <a:pPr>
              <a:lnSpc>
                <a:spcPct val="90000"/>
              </a:lnSpc>
            </a:pPr>
            <a:r>
              <a:rPr lang="fr-FR" sz="1200" dirty="0" smtClean="0"/>
              <a:t>Ex : quelqu’un qui se connecte à un site : forte </a:t>
            </a:r>
            <a:r>
              <a:rPr lang="fr-FR" sz="1200" dirty="0" err="1" smtClean="0"/>
              <a:t>proba</a:t>
            </a:r>
            <a:r>
              <a:rPr lang="fr-FR" sz="1200" dirty="0" smtClean="0"/>
              <a:t> que la demande de connexion soit suivi de GET http://www.google.fr HTTP/1.0 </a:t>
            </a:r>
          </a:p>
          <a:p>
            <a:pPr>
              <a:lnSpc>
                <a:spcPct val="90000"/>
              </a:lnSpc>
            </a:pPr>
            <a:r>
              <a:rPr lang="fr-FR" sz="1200" dirty="0" smtClean="0"/>
              <a:t>Et on peut supposer que ce sera suivi de HTTP/1.1 200 OK </a:t>
            </a:r>
          </a:p>
          <a:p>
            <a:pPr>
              <a:lnSpc>
                <a:spcPct val="90000"/>
              </a:lnSpc>
            </a:pPr>
            <a:r>
              <a:rPr lang="fr-FR" sz="1200" dirty="0" smtClean="0"/>
              <a:t>Si ce n’est pas ça la plupart du temps, on peut avoir un doute…</a:t>
            </a:r>
          </a:p>
          <a:p>
            <a:pPr>
              <a:lnSpc>
                <a:spcPct val="90000"/>
              </a:lnSpc>
            </a:pPr>
            <a:endParaRPr lang="fr-FR" sz="1200" dirty="0" smtClean="0"/>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57244" y="4143372"/>
            <a:ext cx="5486400" cy="4114800"/>
          </a:xfrm>
        </p:spPr>
        <p:txBody>
          <a:bodyPr>
            <a:normAutofit lnSpcReduction="10000"/>
          </a:bodyPr>
          <a:lstStyle/>
          <a:p>
            <a:pPr>
              <a:lnSpc>
                <a:spcPct val="90000"/>
              </a:lnSpc>
            </a:pPr>
            <a:r>
              <a:rPr lang="fr-FR" sz="1200" b="1" dirty="0" smtClean="0"/>
              <a:t>Plusieurs techniques</a:t>
            </a:r>
          </a:p>
          <a:p>
            <a:pPr>
              <a:lnSpc>
                <a:spcPct val="90000"/>
              </a:lnSpc>
            </a:pPr>
            <a:endParaRPr lang="fr-FR" sz="1200" dirty="0" smtClean="0"/>
          </a:p>
          <a:p>
            <a:pPr>
              <a:lnSpc>
                <a:spcPct val="90000"/>
              </a:lnSpc>
            </a:pPr>
            <a:r>
              <a:rPr lang="fr-FR" sz="1200" b="1" dirty="0" smtClean="0"/>
              <a:t>STATISTIQUE</a:t>
            </a:r>
            <a:r>
              <a:rPr lang="fr-FR" sz="1200" dirty="0" smtClean="0"/>
              <a:t> :</a:t>
            </a:r>
          </a:p>
          <a:p>
            <a:pPr>
              <a:lnSpc>
                <a:spcPct val="90000"/>
              </a:lnSpc>
            </a:pPr>
            <a:r>
              <a:rPr lang="fr-FR" sz="1200" dirty="0" smtClean="0"/>
              <a:t>Effectue des tests sur d’autres éléments concernant l’utilisateur :</a:t>
            </a:r>
          </a:p>
          <a:p>
            <a:pPr>
              <a:lnSpc>
                <a:spcPct val="90000"/>
              </a:lnSpc>
            </a:pPr>
            <a:r>
              <a:rPr lang="fr-FR" sz="1200" dirty="0" smtClean="0"/>
              <a:t>– Le  taux d’occupation de la mémoire </a:t>
            </a:r>
            <a:br>
              <a:rPr lang="fr-FR" sz="1200" dirty="0" smtClean="0"/>
            </a:br>
            <a:r>
              <a:rPr lang="fr-FR" sz="1200" dirty="0" smtClean="0"/>
              <a:t>– L’utilisation des processeurs</a:t>
            </a:r>
            <a:br>
              <a:rPr lang="fr-FR" sz="1200" dirty="0" smtClean="0"/>
            </a:br>
            <a:r>
              <a:rPr lang="fr-FR" sz="1200" dirty="0" smtClean="0"/>
              <a:t>– La valeur de la charge réseau</a:t>
            </a:r>
            <a:br>
              <a:rPr lang="fr-FR" sz="1200" dirty="0" smtClean="0"/>
            </a:br>
            <a:r>
              <a:rPr lang="fr-FR" sz="1200" dirty="0" smtClean="0"/>
              <a:t>– Le nombre d’accès à l’Intranet par jour </a:t>
            </a:r>
          </a:p>
          <a:p>
            <a:pPr>
              <a:lnSpc>
                <a:spcPct val="90000"/>
              </a:lnSpc>
            </a:pPr>
            <a:r>
              <a:rPr lang="fr-FR" sz="1200" dirty="0" smtClean="0"/>
              <a:t>– Vitesse de frappe sur un clavier</a:t>
            </a:r>
          </a:p>
          <a:p>
            <a:pPr>
              <a:lnSpc>
                <a:spcPct val="90000"/>
              </a:lnSpc>
            </a:pPr>
            <a:r>
              <a:rPr lang="fr-FR" sz="1200" u="sng" dirty="0" smtClean="0"/>
              <a:t>Avantage</a:t>
            </a:r>
            <a:r>
              <a:rPr lang="fr-FR" sz="1200" dirty="0" smtClean="0"/>
              <a:t> : permet de détecter des attaques inconnus</a:t>
            </a:r>
          </a:p>
          <a:p>
            <a:pPr>
              <a:lnSpc>
                <a:spcPct val="90000"/>
              </a:lnSpc>
            </a:pPr>
            <a:r>
              <a:rPr lang="fr-FR" sz="1200" u="sng" dirty="0" smtClean="0"/>
              <a:t>Inconvénient</a:t>
            </a:r>
            <a:r>
              <a:rPr lang="fr-FR" sz="1200" dirty="0" smtClean="0"/>
              <a:t> : </a:t>
            </a:r>
            <a:r>
              <a:rPr lang="fr-FR" sz="1200" dirty="0" err="1" smtClean="0"/>
              <a:t>bcp</a:t>
            </a:r>
            <a:r>
              <a:rPr lang="fr-FR" sz="1200" dirty="0" smtClean="0"/>
              <a:t> de faux-positifs, complexité en terme de maintenance du système.</a:t>
            </a:r>
          </a:p>
          <a:p>
            <a:pPr>
              <a:lnSpc>
                <a:spcPct val="90000"/>
              </a:lnSpc>
            </a:pPr>
            <a:endParaRPr lang="fr-FR" sz="1200" dirty="0" smtClean="0"/>
          </a:p>
          <a:p>
            <a:pPr>
              <a:lnSpc>
                <a:spcPct val="90000"/>
              </a:lnSpc>
            </a:pPr>
            <a:r>
              <a:rPr lang="fr-FR" sz="1200" b="1" dirty="0" smtClean="0"/>
              <a:t>IMMUNOLOGIE</a:t>
            </a:r>
            <a:r>
              <a:rPr lang="fr-FR" sz="1200" dirty="0" smtClean="0"/>
              <a:t> : </a:t>
            </a:r>
          </a:p>
          <a:p>
            <a:pPr>
              <a:lnSpc>
                <a:spcPct val="90000"/>
              </a:lnSpc>
            </a:pPr>
            <a:r>
              <a:rPr lang="fr-FR" sz="1200" dirty="0" smtClean="0"/>
              <a:t>Construit un modèle de comportement normal des service (et non des utilisateurs)</a:t>
            </a:r>
          </a:p>
          <a:p>
            <a:pPr>
              <a:lnSpc>
                <a:spcPct val="90000"/>
              </a:lnSpc>
            </a:pPr>
            <a:r>
              <a:rPr lang="fr-FR" sz="1200" dirty="0" smtClean="0"/>
              <a:t>Il faut observer un service suffisamment longtemps dans de bonnes conditions pour construire un modèle de comportement complet.</a:t>
            </a:r>
          </a:p>
          <a:p>
            <a:pPr>
              <a:lnSpc>
                <a:spcPct val="90000"/>
              </a:lnSpc>
            </a:pPr>
            <a:endParaRPr lang="fr-FR" dirty="0" smtClean="0"/>
          </a:p>
          <a:p>
            <a:pPr>
              <a:lnSpc>
                <a:spcPct val="90000"/>
              </a:lnSpc>
            </a:pPr>
            <a:r>
              <a:rPr lang="fr-FR" sz="1200" b="1" dirty="0" smtClean="0"/>
              <a:t>Conclusion:</a:t>
            </a:r>
          </a:p>
          <a:p>
            <a:pPr>
              <a:lnSpc>
                <a:spcPct val="90000"/>
              </a:lnSpc>
            </a:pPr>
            <a:r>
              <a:rPr lang="fr-FR" dirty="0" smtClean="0"/>
              <a:t>Cette approche a l'avantage de ne pas avoir besoin d'une base de signature. Elle permet donc, en théorie, de détecter des attaques inconnues. Cependant, elle a des inconvénients assez importants. </a:t>
            </a:r>
          </a:p>
          <a:p>
            <a:pPr>
              <a:lnSpc>
                <a:spcPct val="90000"/>
              </a:lnSpc>
            </a:pPr>
            <a:r>
              <a:rPr lang="fr-FR" dirty="0" smtClean="0"/>
              <a:t>	</a:t>
            </a:r>
          </a:p>
          <a:p>
            <a:pPr>
              <a:lnSpc>
                <a:spcPct val="90000"/>
              </a:lnSpc>
            </a:pPr>
            <a:r>
              <a:rPr lang="fr-FR" dirty="0" smtClean="0"/>
              <a:t>Que se passe-t-il s'il y a une attaque pendant l'apprentissage ? Celle-ci est considérée comme un comportement normal, et ne sera jamais détectée. De même il n'y a aucune interprétation de l'attaque, on ne sait pas quelle attaque a été déclenchée. On ne sait donc pas réagir. Il est très difficile d'effectuer un apprentissage complet. </a:t>
            </a:r>
          </a:p>
        </p:txBody>
      </p:sp>
      <p:sp>
        <p:nvSpPr>
          <p:cNvPr id="4" name="Espace réservé du numéro de diapositive 3"/>
          <p:cNvSpPr>
            <a:spLocks noGrp="1"/>
          </p:cNvSpPr>
          <p:nvPr>
            <p:ph type="sldNum" sz="quarter" idx="10"/>
          </p:nvPr>
        </p:nvSpPr>
        <p:spPr/>
        <p:txBody>
          <a:bodyPr/>
          <a:lstStyle/>
          <a:p>
            <a:fld id="{2006FEE2-E10C-401B-8105-AEE7C0854FAF}"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r>
              <a:rPr lang="fr-FR" smtClean="0"/>
              <a:t>19/01/2009</a:t>
            </a:r>
            <a:endParaRPr lang="fr-FR"/>
          </a:p>
        </p:txBody>
      </p:sp>
      <p:sp>
        <p:nvSpPr>
          <p:cNvPr id="19" name="Espace réservé du pied de page 18"/>
          <p:cNvSpPr>
            <a:spLocks noGrp="1"/>
          </p:cNvSpPr>
          <p:nvPr>
            <p:ph type="ftr" sz="quarter" idx="11"/>
          </p:nvPr>
        </p:nvSpPr>
        <p:spPr/>
        <p:txBody>
          <a:bodyPr/>
          <a:lstStyle/>
          <a:p>
            <a:r>
              <a:rPr lang="fr-FR" smtClean="0"/>
              <a:t>Exposé IR3</a:t>
            </a:r>
            <a:endParaRPr lang="fr-FR"/>
          </a:p>
        </p:txBody>
      </p:sp>
      <p:sp>
        <p:nvSpPr>
          <p:cNvPr id="27" name="Espace réservé du numéro de diapositive 26"/>
          <p:cNvSpPr>
            <a:spLocks noGrp="1"/>
          </p:cNvSpPr>
          <p:nvPr>
            <p:ph type="sldNum" sz="quarter" idx="12"/>
          </p:nvPr>
        </p:nvSpPr>
        <p:spPr/>
        <p:txBody>
          <a:bodyPr/>
          <a:lstStyle/>
          <a:p>
            <a:fld id="{8B6A9C2C-834E-42B0-86F5-0A7C7DAF96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pied de page 5"/>
          <p:cNvSpPr>
            <a:spLocks noGrp="1"/>
          </p:cNvSpPr>
          <p:nvPr>
            <p:ph type="ftr" sz="quarter" idx="11"/>
          </p:nvPr>
        </p:nvSpPr>
        <p:spPr/>
        <p:txBody>
          <a:bodyPr/>
          <a:lstStyle/>
          <a:p>
            <a:r>
              <a:rPr lang="fr-FR" smtClean="0"/>
              <a:t>Exposé IR3</a:t>
            </a:r>
            <a:endParaRPr lang="fr-FR"/>
          </a:p>
        </p:txBody>
      </p:sp>
      <p:sp>
        <p:nvSpPr>
          <p:cNvPr id="7" name="Espace réservé du numéro de diapositive 6"/>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r>
              <a:rPr lang="fr-FR" smtClean="0"/>
              <a:t>19/01/2009</a:t>
            </a:r>
            <a:endParaRPr lang="fr-FR"/>
          </a:p>
        </p:txBody>
      </p:sp>
      <p:sp>
        <p:nvSpPr>
          <p:cNvPr id="8" name="Espace réservé du pied de page 7"/>
          <p:cNvSpPr>
            <a:spLocks noGrp="1"/>
          </p:cNvSpPr>
          <p:nvPr>
            <p:ph type="ftr" sz="quarter" idx="11"/>
          </p:nvPr>
        </p:nvSpPr>
        <p:spPr/>
        <p:txBody>
          <a:bodyPr/>
          <a:lstStyle/>
          <a:p>
            <a:r>
              <a:rPr lang="fr-FR" smtClean="0"/>
              <a:t>Exposé IR3</a:t>
            </a:r>
            <a:endParaRPr lang="fr-FR"/>
          </a:p>
        </p:txBody>
      </p:sp>
      <p:sp>
        <p:nvSpPr>
          <p:cNvPr id="9" name="Espace réservé du numéro de diapositive 8"/>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r>
              <a:rPr lang="fr-FR" smtClean="0"/>
              <a:t>19/01/2009</a:t>
            </a:r>
            <a:endParaRPr lang="fr-FR"/>
          </a:p>
        </p:txBody>
      </p:sp>
      <p:sp>
        <p:nvSpPr>
          <p:cNvPr id="4" name="Espace réservé du pied de page 3"/>
          <p:cNvSpPr>
            <a:spLocks noGrp="1"/>
          </p:cNvSpPr>
          <p:nvPr>
            <p:ph type="ftr" sz="quarter" idx="11"/>
          </p:nvPr>
        </p:nvSpPr>
        <p:spPr/>
        <p:txBody>
          <a:bodyPr/>
          <a:lstStyle/>
          <a:p>
            <a:r>
              <a:rPr lang="fr-FR" smtClean="0"/>
              <a:t>Exposé IR3</a:t>
            </a:r>
            <a:endParaRPr lang="fr-FR"/>
          </a:p>
        </p:txBody>
      </p:sp>
      <p:sp>
        <p:nvSpPr>
          <p:cNvPr id="5" name="Espace réservé du numéro de diapositive 4"/>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19/01/2009</a:t>
            </a:r>
            <a:endParaRPr lang="fr-FR"/>
          </a:p>
        </p:txBody>
      </p:sp>
      <p:sp>
        <p:nvSpPr>
          <p:cNvPr id="3" name="Espace réservé du pied de page 2"/>
          <p:cNvSpPr>
            <a:spLocks noGrp="1"/>
          </p:cNvSpPr>
          <p:nvPr>
            <p:ph type="ftr" sz="quarter" idx="11"/>
          </p:nvPr>
        </p:nvSpPr>
        <p:spPr/>
        <p:txBody>
          <a:bodyPr/>
          <a:lstStyle/>
          <a:p>
            <a:r>
              <a:rPr lang="fr-FR" smtClean="0"/>
              <a:t>Exposé IR3</a:t>
            </a:r>
            <a:endParaRPr lang="fr-FR"/>
          </a:p>
        </p:txBody>
      </p:sp>
      <p:sp>
        <p:nvSpPr>
          <p:cNvPr id="4" name="Espace réservé du numéro de diapositive 3"/>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pied de page 5"/>
          <p:cNvSpPr>
            <a:spLocks noGrp="1"/>
          </p:cNvSpPr>
          <p:nvPr>
            <p:ph type="ftr" sz="quarter" idx="11"/>
          </p:nvPr>
        </p:nvSpPr>
        <p:spPr/>
        <p:txBody>
          <a:bodyPr/>
          <a:lstStyle/>
          <a:p>
            <a:r>
              <a:rPr lang="fr-FR" smtClean="0"/>
              <a:t>Exposé IR3</a:t>
            </a:r>
            <a:endParaRPr lang="fr-FR"/>
          </a:p>
        </p:txBody>
      </p:sp>
      <p:sp>
        <p:nvSpPr>
          <p:cNvPr id="7" name="Espace réservé du numéro de diapositive 6"/>
          <p:cNvSpPr>
            <a:spLocks noGrp="1"/>
          </p:cNvSpPr>
          <p:nvPr>
            <p:ph type="sldNum" sz="quarter" idx="12"/>
          </p:nvPr>
        </p:nvSpPr>
        <p:spPr/>
        <p:txBody>
          <a:bodyPr/>
          <a:lstStyle/>
          <a:p>
            <a:fld id="{8B6A9C2C-834E-42B0-86F5-0A7C7DAF96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pied de page 5"/>
          <p:cNvSpPr>
            <a:spLocks noGrp="1"/>
          </p:cNvSpPr>
          <p:nvPr>
            <p:ph type="ftr" sz="quarter" idx="11"/>
          </p:nvPr>
        </p:nvSpPr>
        <p:spPr/>
        <p:txBody>
          <a:bodyPr/>
          <a:lstStyle/>
          <a:p>
            <a:r>
              <a:rPr lang="fr-FR" smtClean="0"/>
              <a:t>Exposé IR3</a:t>
            </a:r>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8B6A9C2C-834E-42B0-86F5-0A7C7DAF96C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19/01/2009</a:t>
            </a: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smtClean="0"/>
              <a:t>Exposé IR3</a:t>
            </a: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B6A9C2C-834E-42B0-86F5-0A7C7DAF96C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normAutofit/>
          </a:bodyPr>
          <a:lstStyle/>
          <a:p>
            <a:pPr algn="ctr"/>
            <a:r>
              <a:rPr lang="fr-FR" sz="4400" dirty="0" smtClean="0">
                <a:solidFill>
                  <a:schemeClr val="bg1"/>
                </a:solidFill>
                <a:effectLst>
                  <a:outerShdw blurRad="38100" dist="38100" dir="2700000" algn="tl">
                    <a:srgbClr val="C0C0C0"/>
                  </a:outerShdw>
                </a:effectLst>
              </a:rPr>
              <a:t>IDS / IPS : détecter et se protéger des intrusions</a:t>
            </a:r>
            <a:endParaRPr lang="fr-FR" sz="4400" dirty="0">
              <a:solidFill>
                <a:schemeClr val="bg1"/>
              </a:solidFill>
            </a:endParaRPr>
          </a:p>
        </p:txBody>
      </p:sp>
      <p:sp>
        <p:nvSpPr>
          <p:cNvPr id="5" name="Sous-titre 4"/>
          <p:cNvSpPr>
            <a:spLocks noGrp="1"/>
          </p:cNvSpPr>
          <p:nvPr>
            <p:ph type="subTitle" idx="1"/>
          </p:nvPr>
        </p:nvSpPr>
        <p:spPr/>
        <p:txBody>
          <a:bodyPr/>
          <a:lstStyle/>
          <a:p>
            <a:r>
              <a:rPr lang="fr-FR" dirty="0" smtClean="0"/>
              <a:t>PALUD Thibault</a:t>
            </a:r>
          </a:p>
          <a:p>
            <a:r>
              <a:rPr lang="fr-FR" dirty="0" smtClean="0"/>
              <a:t>Exposé IR3</a:t>
            </a:r>
            <a:endParaRPr lang="fr-FR" dirty="0"/>
          </a:p>
        </p:txBody>
      </p:sp>
      <p:sp>
        <p:nvSpPr>
          <p:cNvPr id="6" name="Espace réservé de la date 3"/>
          <p:cNvSpPr>
            <a:spLocks noGrp="1"/>
          </p:cNvSpPr>
          <p:nvPr>
            <p:ph type="dt" sz="half" idx="10"/>
          </p:nvPr>
        </p:nvSpPr>
        <p:spPr/>
        <p:txBody>
          <a:bodyPr/>
          <a:lstStyle/>
          <a:p>
            <a:r>
              <a:rPr lang="fr-FR" altLang="en-GB" dirty="0" smtClean="0"/>
              <a:t>19/01/2009</a:t>
            </a:r>
            <a:endParaRPr lang="fr-FR" altLang="en-GB" dirty="0"/>
          </a:p>
        </p:txBody>
      </p:sp>
      <p:sp>
        <p:nvSpPr>
          <p:cNvPr id="8" name="Espace réservé du pied de page 7"/>
          <p:cNvSpPr>
            <a:spLocks noGrp="1"/>
          </p:cNvSpPr>
          <p:nvPr>
            <p:ph type="ftr" sz="quarter" idx="11"/>
          </p:nvPr>
        </p:nvSpPr>
        <p:spPr/>
        <p:txBody>
          <a:bodyPr/>
          <a:lstStyle/>
          <a:p>
            <a:r>
              <a:rPr lang="fr-FR" dirty="0" smtClean="0"/>
              <a:t>Exposé IR3</a:t>
            </a:r>
            <a:endParaRPr lang="fr-FR" dirty="0"/>
          </a:p>
        </p:txBody>
      </p:sp>
      <p:sp>
        <p:nvSpPr>
          <p:cNvPr id="7" name="Espace réservé du numéro de diapositive 4"/>
          <p:cNvSpPr>
            <a:spLocks noGrp="1"/>
          </p:cNvSpPr>
          <p:nvPr>
            <p:ph type="sldNum" sz="quarter" idx="12"/>
          </p:nvPr>
        </p:nvSpPr>
        <p:spPr/>
        <p:txBody>
          <a:bodyPr/>
          <a:lstStyle/>
          <a:p>
            <a:fld id="{54CA5729-12AD-494C-A14A-7B3225E7BBE5}" type="slidenum">
              <a:rPr lang="fr-FR" altLang="en-GB"/>
              <a:pPr/>
              <a:t>1</a:t>
            </a:fld>
            <a:endParaRPr lang="fr-FR" alt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10</a:t>
            </a:fld>
            <a:endParaRPr lang="fr-FR"/>
          </a:p>
        </p:txBody>
      </p:sp>
      <p:pic>
        <p:nvPicPr>
          <p:cNvPr id="45058" name="Picture 2"/>
          <p:cNvPicPr>
            <a:picLocks noChangeAspect="1" noChangeArrowheads="1"/>
          </p:cNvPicPr>
          <p:nvPr/>
        </p:nvPicPr>
        <p:blipFill>
          <a:blip r:embed="rId3"/>
          <a:srcRect/>
          <a:stretch>
            <a:fillRect/>
          </a:stretch>
        </p:blipFill>
        <p:spPr bwMode="auto">
          <a:xfrm>
            <a:off x="714348" y="1428736"/>
            <a:ext cx="7663334" cy="4886927"/>
          </a:xfrm>
          <a:prstGeom prst="rect">
            <a:avLst/>
          </a:prstGeom>
          <a:noFill/>
          <a:ln w="9525">
            <a:noFill/>
            <a:miter lim="800000"/>
            <a:headEnd/>
            <a:tailEnd/>
          </a:ln>
          <a:effectLst/>
        </p:spPr>
      </p:pic>
      <p:sp>
        <p:nvSpPr>
          <p:cNvPr id="8" name="Titre 1"/>
          <p:cNvSpPr>
            <a:spLocks noGrp="1"/>
          </p:cNvSpPr>
          <p:nvPr>
            <p:ph type="title"/>
          </p:nvPr>
        </p:nvSpPr>
        <p:spPr>
          <a:xfrm>
            <a:off x="357158" y="0"/>
            <a:ext cx="8786842" cy="1143000"/>
          </a:xfrm>
        </p:spPr>
        <p:txBody>
          <a:bodyPr>
            <a:normAutofit fontScale="90000"/>
          </a:bodyPr>
          <a:lstStyle/>
          <a:p>
            <a:r>
              <a:rPr lang="fr-FR" sz="4000" dirty="0" smtClean="0"/>
              <a:t>IDS – Détection-Bilan des solutions actuelles</a:t>
            </a:r>
            <a:endParaRPr lang="fr-FR" sz="4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4389120"/>
          </a:xfrm>
        </p:spPr>
        <p:txBody>
          <a:bodyPr>
            <a:normAutofit/>
          </a:bodyPr>
          <a:lstStyle/>
          <a:p>
            <a:pPr>
              <a:buNone/>
            </a:pPr>
            <a:r>
              <a:rPr lang="en-US" b="1" dirty="0" err="1" smtClean="0"/>
              <a:t>Unnetwork­based</a:t>
            </a:r>
            <a:r>
              <a:rPr lang="en-US" b="1" dirty="0" smtClean="0"/>
              <a:t> IDS (NIDS) </a:t>
            </a:r>
            <a:r>
              <a:rPr lang="en-US" dirty="0" err="1" smtClean="0"/>
              <a:t>surveille</a:t>
            </a:r>
            <a:r>
              <a:rPr lang="en-US" dirty="0" smtClean="0"/>
              <a:t> un </a:t>
            </a:r>
            <a:r>
              <a:rPr lang="en-US" dirty="0" err="1" smtClean="0"/>
              <a:t>réseau</a:t>
            </a:r>
            <a:r>
              <a:rPr lang="en-US" dirty="0" smtClean="0"/>
              <a:t>.</a:t>
            </a:r>
          </a:p>
          <a:p>
            <a:pPr>
              <a:buNone/>
            </a:pPr>
            <a:endParaRPr lang="en-US" dirty="0" smtClean="0"/>
          </a:p>
          <a:p>
            <a:r>
              <a:rPr lang="en-US" dirty="0" err="1" smtClean="0"/>
              <a:t>Positif</a:t>
            </a:r>
            <a:r>
              <a:rPr lang="en-US" dirty="0" smtClean="0"/>
              <a:t>:</a:t>
            </a:r>
          </a:p>
          <a:p>
            <a:pPr lvl="1"/>
            <a:r>
              <a:rPr lang="en-US" dirty="0" err="1" smtClean="0"/>
              <a:t>N’affecte</a:t>
            </a:r>
            <a:r>
              <a:rPr lang="en-US" dirty="0" smtClean="0"/>
              <a:t> pas les performances du </a:t>
            </a:r>
            <a:r>
              <a:rPr lang="en-US" dirty="0" err="1" smtClean="0"/>
              <a:t>réseau</a:t>
            </a:r>
            <a:endParaRPr lang="en-US" dirty="0" smtClean="0"/>
          </a:p>
          <a:p>
            <a:pPr lvl="1"/>
            <a:r>
              <a:rPr lang="en-US" dirty="0" err="1" smtClean="0"/>
              <a:t>N’est</a:t>
            </a:r>
            <a:r>
              <a:rPr lang="en-US" dirty="0" smtClean="0"/>
              <a:t> pas visible</a:t>
            </a:r>
          </a:p>
          <a:p>
            <a:r>
              <a:rPr lang="en-US" dirty="0" err="1" smtClean="0"/>
              <a:t>Négatif</a:t>
            </a:r>
            <a:r>
              <a:rPr lang="en-US" dirty="0" smtClean="0"/>
              <a:t>:</a:t>
            </a:r>
          </a:p>
          <a:p>
            <a:pPr lvl="1"/>
            <a:r>
              <a:rPr lang="en-US" dirty="0" err="1" smtClean="0"/>
              <a:t>Faible</a:t>
            </a:r>
            <a:r>
              <a:rPr lang="en-US" dirty="0" smtClean="0"/>
              <a:t> </a:t>
            </a:r>
            <a:r>
              <a:rPr lang="en-US" dirty="0" err="1" smtClean="0"/>
              <a:t>devant</a:t>
            </a:r>
            <a:r>
              <a:rPr lang="en-US" dirty="0" smtClean="0"/>
              <a:t> les </a:t>
            </a:r>
            <a:r>
              <a:rPr lang="en-US" dirty="0" err="1" smtClean="0"/>
              <a:t>attaques</a:t>
            </a:r>
            <a:r>
              <a:rPr lang="en-US" dirty="0" smtClean="0"/>
              <a:t> de </a:t>
            </a:r>
            <a:r>
              <a:rPr lang="en-US" dirty="0" err="1" smtClean="0"/>
              <a:t>dénis</a:t>
            </a:r>
            <a:r>
              <a:rPr lang="en-US" dirty="0" smtClean="0"/>
              <a:t> de services</a:t>
            </a:r>
          </a:p>
          <a:p>
            <a:pPr lvl="1"/>
            <a:r>
              <a:rPr lang="fr-FR" dirty="0" smtClean="0"/>
              <a:t>Un point unique de défaillance</a:t>
            </a:r>
            <a:endParaRPr lang="en-US" dirty="0" smtClean="0"/>
          </a:p>
        </p:txBody>
      </p:sp>
      <p:sp>
        <p:nvSpPr>
          <p:cNvPr id="4" name="Titre 1"/>
          <p:cNvSpPr>
            <a:spLocks noGrp="1"/>
          </p:cNvSpPr>
          <p:nvPr>
            <p:ph type="title"/>
          </p:nvPr>
        </p:nvSpPr>
        <p:spPr>
          <a:xfrm>
            <a:off x="357158" y="0"/>
            <a:ext cx="8786842" cy="1143000"/>
          </a:xfrm>
        </p:spPr>
        <p:txBody>
          <a:bodyPr>
            <a:normAutofit/>
          </a:bodyPr>
          <a:lstStyle/>
          <a:p>
            <a:r>
              <a:rPr lang="fr-FR" sz="4000" dirty="0" smtClean="0"/>
              <a:t>IDS – Niveaux – Réseau</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11</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0"/>
            <a:ext cx="8786842" cy="1143000"/>
          </a:xfrm>
        </p:spPr>
        <p:txBody>
          <a:bodyPr>
            <a:normAutofit/>
          </a:bodyPr>
          <a:lstStyle/>
          <a:p>
            <a:r>
              <a:rPr lang="fr-FR" sz="4000" dirty="0" smtClean="0"/>
              <a:t>IDS – Niveaux – Réseau</a:t>
            </a:r>
            <a:endParaRPr lang="fr-FR" sz="4000" dirty="0"/>
          </a:p>
        </p:txBody>
      </p:sp>
      <p:pic>
        <p:nvPicPr>
          <p:cNvPr id="5" name="Picture 15" descr="http://www.e-securite.net/images/ids.jpg"/>
          <p:cNvPicPr>
            <a:picLocks noChangeAspect="1" noChangeArrowheads="1"/>
          </p:cNvPicPr>
          <p:nvPr/>
        </p:nvPicPr>
        <p:blipFill>
          <a:blip r:embed="rId3"/>
          <a:srcRect/>
          <a:stretch>
            <a:fillRect/>
          </a:stretch>
        </p:blipFill>
        <p:spPr bwMode="auto">
          <a:xfrm>
            <a:off x="928662" y="1142984"/>
            <a:ext cx="7215238" cy="5614950"/>
          </a:xfrm>
          <a:prstGeom prst="rect">
            <a:avLst/>
          </a:prstGeom>
          <a:noFill/>
          <a:ln w="9525">
            <a:noFill/>
            <a:miter lim="800000"/>
            <a:headEnd/>
            <a:tailEnd/>
          </a:ln>
        </p:spPr>
      </p:pic>
      <p:sp>
        <p:nvSpPr>
          <p:cNvPr id="7" name="Espace réservé de la date 6"/>
          <p:cNvSpPr>
            <a:spLocks noGrp="1"/>
          </p:cNvSpPr>
          <p:nvPr>
            <p:ph type="dt" sz="half" idx="10"/>
          </p:nvPr>
        </p:nvSpPr>
        <p:spPr/>
        <p:txBody>
          <a:bodyPr/>
          <a:lstStyle/>
          <a:p>
            <a:r>
              <a:rPr lang="fr-FR" smtClean="0"/>
              <a:t>19/01/2009</a:t>
            </a:r>
            <a:endParaRPr lang="fr-FR"/>
          </a:p>
        </p:txBody>
      </p:sp>
      <p:sp>
        <p:nvSpPr>
          <p:cNvPr id="8" name="Espace réservé du numéro de diapositive 7"/>
          <p:cNvSpPr>
            <a:spLocks noGrp="1"/>
          </p:cNvSpPr>
          <p:nvPr>
            <p:ph type="sldNum" sz="quarter" idx="12"/>
          </p:nvPr>
        </p:nvSpPr>
        <p:spPr/>
        <p:txBody>
          <a:bodyPr/>
          <a:lstStyle/>
          <a:p>
            <a:fld id="{8B6A9C2C-834E-42B0-86F5-0A7C7DAF96C6}" type="slidenum">
              <a:rPr lang="fr-FR" smtClean="0"/>
              <a:pPr/>
              <a:t>12</a:t>
            </a:fld>
            <a:endParaRPr lang="fr-FR"/>
          </a:p>
        </p:txBody>
      </p:sp>
      <p:sp>
        <p:nvSpPr>
          <p:cNvPr id="9" name="Espace réservé du pied de page 8"/>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57158" y="0"/>
            <a:ext cx="8786842" cy="1143000"/>
          </a:xfrm>
        </p:spPr>
        <p:txBody>
          <a:bodyPr>
            <a:normAutofit/>
          </a:bodyPr>
          <a:lstStyle/>
          <a:p>
            <a:r>
              <a:rPr lang="fr-FR" sz="4000" dirty="0" smtClean="0"/>
              <a:t>IDS – Niveaux – Réseau</a:t>
            </a:r>
            <a:endParaRPr lang="fr-FR" sz="4000" dirty="0"/>
          </a:p>
        </p:txBody>
      </p:sp>
      <p:graphicFrame>
        <p:nvGraphicFramePr>
          <p:cNvPr id="3074" name="Object 2"/>
          <p:cNvGraphicFramePr>
            <a:graphicFrameLocks noChangeAspect="1"/>
          </p:cNvGraphicFramePr>
          <p:nvPr/>
        </p:nvGraphicFramePr>
        <p:xfrm>
          <a:off x="285720" y="1857364"/>
          <a:ext cx="8424863" cy="4203700"/>
        </p:xfrm>
        <a:graphic>
          <a:graphicData uri="http://schemas.openxmlformats.org/presentationml/2006/ole">
            <p:oleObj spid="_x0000_s3074" name="Visio" r:id="rId4" imgW="8755807" imgH="4367987" progId="">
              <p:embed/>
            </p:oleObj>
          </a:graphicData>
        </a:graphic>
      </p:graphicFrame>
      <p:sp>
        <p:nvSpPr>
          <p:cNvPr id="8" name="Espace réservé du contenu 2"/>
          <p:cNvSpPr>
            <a:spLocks noGrp="1"/>
          </p:cNvSpPr>
          <p:nvPr>
            <p:ph idx="1"/>
          </p:nvPr>
        </p:nvSpPr>
        <p:spPr>
          <a:xfrm>
            <a:off x="285720" y="1214422"/>
            <a:ext cx="6615130" cy="779140"/>
          </a:xfrm>
        </p:spPr>
        <p:txBody>
          <a:bodyPr/>
          <a:lstStyle/>
          <a:p>
            <a:pPr>
              <a:buNone/>
            </a:pPr>
            <a:r>
              <a:rPr lang="fr-FR" dirty="0" smtClean="0"/>
              <a:t>En coupure</a:t>
            </a:r>
            <a:endParaRPr lang="fr-FR"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7" name="Espace réservé du numéro de diapositive 6"/>
          <p:cNvSpPr>
            <a:spLocks noGrp="1"/>
          </p:cNvSpPr>
          <p:nvPr>
            <p:ph type="sldNum" sz="quarter" idx="12"/>
          </p:nvPr>
        </p:nvSpPr>
        <p:spPr/>
        <p:txBody>
          <a:bodyPr/>
          <a:lstStyle/>
          <a:p>
            <a:fld id="{8B6A9C2C-834E-42B0-86F5-0A7C7DAF96C6}" type="slidenum">
              <a:rPr lang="fr-FR" smtClean="0"/>
              <a:pPr/>
              <a:t>13</a:t>
            </a:fld>
            <a:endParaRPr lang="fr-FR"/>
          </a:p>
        </p:txBody>
      </p:sp>
      <p:sp>
        <p:nvSpPr>
          <p:cNvPr id="9" name="Espace réservé du pied de page 8"/>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357158" y="0"/>
            <a:ext cx="8786842" cy="1143000"/>
          </a:xfrm>
        </p:spPr>
        <p:txBody>
          <a:bodyPr>
            <a:normAutofit/>
          </a:bodyPr>
          <a:lstStyle/>
          <a:p>
            <a:r>
              <a:rPr lang="fr-FR" sz="4000" dirty="0" smtClean="0"/>
              <a:t>IDS – Niveaux – Réseau</a:t>
            </a:r>
            <a:endParaRPr lang="fr-FR" sz="4000" dirty="0"/>
          </a:p>
        </p:txBody>
      </p:sp>
      <p:sp>
        <p:nvSpPr>
          <p:cNvPr id="8" name="Espace réservé du contenu 2"/>
          <p:cNvSpPr>
            <a:spLocks noGrp="1"/>
          </p:cNvSpPr>
          <p:nvPr>
            <p:ph idx="1"/>
          </p:nvPr>
        </p:nvSpPr>
        <p:spPr>
          <a:xfrm>
            <a:off x="285720" y="1214422"/>
            <a:ext cx="6615130" cy="779140"/>
          </a:xfrm>
        </p:spPr>
        <p:txBody>
          <a:bodyPr/>
          <a:lstStyle/>
          <a:p>
            <a:pPr>
              <a:buNone/>
            </a:pPr>
            <a:r>
              <a:rPr lang="fr-FR" dirty="0" smtClean="0"/>
              <a:t>En recopie</a:t>
            </a:r>
            <a:endParaRPr lang="fr-FR" dirty="0"/>
          </a:p>
        </p:txBody>
      </p:sp>
      <p:graphicFrame>
        <p:nvGraphicFramePr>
          <p:cNvPr id="13" name="Object 4"/>
          <p:cNvGraphicFramePr>
            <a:graphicFrameLocks noChangeAspect="1"/>
          </p:cNvGraphicFramePr>
          <p:nvPr/>
        </p:nvGraphicFramePr>
        <p:xfrm>
          <a:off x="228600" y="1354138"/>
          <a:ext cx="8520113" cy="4848225"/>
        </p:xfrm>
        <a:graphic>
          <a:graphicData uri="http://schemas.openxmlformats.org/presentationml/2006/ole">
            <p:oleObj spid="_x0000_s4105" name="Visio" r:id="rId4" imgW="7675758" imgH="4367987" progId="">
              <p:embed/>
            </p:oleObj>
          </a:graphicData>
        </a:graphic>
      </p:graphicFrame>
      <p:graphicFrame>
        <p:nvGraphicFramePr>
          <p:cNvPr id="14" name="Object 8"/>
          <p:cNvGraphicFramePr>
            <a:graphicFrameLocks noChangeAspect="1"/>
          </p:cNvGraphicFramePr>
          <p:nvPr/>
        </p:nvGraphicFramePr>
        <p:xfrm>
          <a:off x="3779838" y="3500438"/>
          <a:ext cx="1960562" cy="3179762"/>
        </p:xfrm>
        <a:graphic>
          <a:graphicData uri="http://schemas.openxmlformats.org/presentationml/2006/ole">
            <p:oleObj spid="_x0000_s4106" name="Visio" r:id="rId5" imgW="1838879" imgH="2982651" progId="">
              <p:embed/>
            </p:oleObj>
          </a:graphicData>
        </a:graphic>
      </p:graphicFrame>
      <p:sp>
        <p:nvSpPr>
          <p:cNvPr id="7" name="Espace réservé de la date 6"/>
          <p:cNvSpPr>
            <a:spLocks noGrp="1"/>
          </p:cNvSpPr>
          <p:nvPr>
            <p:ph type="dt" sz="half" idx="10"/>
          </p:nvPr>
        </p:nvSpPr>
        <p:spPr/>
        <p:txBody>
          <a:bodyPr/>
          <a:lstStyle/>
          <a:p>
            <a:r>
              <a:rPr lang="fr-FR" smtClean="0"/>
              <a:t>19/01/2009</a:t>
            </a:r>
            <a:endParaRPr lang="fr-FR"/>
          </a:p>
        </p:txBody>
      </p:sp>
      <p:sp>
        <p:nvSpPr>
          <p:cNvPr id="9" name="Espace réservé du numéro de diapositive 8"/>
          <p:cNvSpPr>
            <a:spLocks noGrp="1"/>
          </p:cNvSpPr>
          <p:nvPr>
            <p:ph type="sldNum" sz="quarter" idx="12"/>
          </p:nvPr>
        </p:nvSpPr>
        <p:spPr/>
        <p:txBody>
          <a:bodyPr/>
          <a:lstStyle/>
          <a:p>
            <a:fld id="{8B6A9C2C-834E-42B0-86F5-0A7C7DAF96C6}" type="slidenum">
              <a:rPr lang="fr-FR" smtClean="0"/>
              <a:pPr/>
              <a:t>14</a:t>
            </a:fld>
            <a:endParaRPr lang="fr-FR"/>
          </a:p>
        </p:txBody>
      </p:sp>
      <p:sp>
        <p:nvSpPr>
          <p:cNvPr id="10" name="Espace réservé du pied de page 9"/>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357298"/>
            <a:ext cx="8229600" cy="4603434"/>
          </a:xfrm>
        </p:spPr>
        <p:txBody>
          <a:bodyPr>
            <a:normAutofit fontScale="92500" lnSpcReduction="20000"/>
          </a:bodyPr>
          <a:lstStyle/>
          <a:p>
            <a:pPr marL="274320" lvl="2" indent="-274320">
              <a:buClr>
                <a:schemeClr val="accent3"/>
              </a:buClr>
              <a:buSzPct val="95000"/>
              <a:buNone/>
            </a:pPr>
            <a:r>
              <a:rPr lang="fr-FR" sz="2600" b="1" dirty="0" smtClean="0">
                <a:latin typeface="Garamond" pitchFamily="18" charset="0"/>
              </a:rPr>
              <a:t>Host </a:t>
            </a:r>
            <a:r>
              <a:rPr lang="fr-FR" sz="2600" b="1" dirty="0" err="1" smtClean="0">
                <a:latin typeface="Garamond" pitchFamily="18" charset="0"/>
              </a:rPr>
              <a:t>Based</a:t>
            </a:r>
            <a:r>
              <a:rPr lang="fr-FR" sz="2600" b="1" dirty="0" smtClean="0">
                <a:latin typeface="Garamond" pitchFamily="18" charset="0"/>
              </a:rPr>
              <a:t> IDS (HIDS) </a:t>
            </a:r>
          </a:p>
          <a:p>
            <a:pPr marL="274320" lvl="2" indent="-274320">
              <a:buClr>
                <a:schemeClr val="accent3"/>
              </a:buClr>
              <a:buSzPct val="95000"/>
              <a:buNone/>
            </a:pPr>
            <a:endParaRPr lang="en-US" sz="1400" dirty="0" smtClean="0"/>
          </a:p>
          <a:p>
            <a:pPr marL="274320" lvl="2" indent="-274320">
              <a:buClr>
                <a:schemeClr val="accent3"/>
              </a:buClr>
              <a:buSzPct val="95000"/>
            </a:pPr>
            <a:r>
              <a:rPr lang="en-US" sz="2800" dirty="0" err="1" smtClean="0"/>
              <a:t>Surveille</a:t>
            </a:r>
            <a:r>
              <a:rPr lang="en-US" sz="2800" dirty="0" smtClean="0"/>
              <a:t>:</a:t>
            </a:r>
          </a:p>
          <a:p>
            <a:pPr marL="548640" lvl="3" indent="-274320">
              <a:buSzPct val="95000"/>
              <a:buFont typeface="Arial" pitchFamily="34" charset="0"/>
              <a:buChar char="•"/>
            </a:pPr>
            <a:r>
              <a:rPr lang="en-US" sz="2700" dirty="0" smtClean="0"/>
              <a:t>le traffic </a:t>
            </a:r>
            <a:r>
              <a:rPr lang="en-US" sz="2700" dirty="0" err="1" smtClean="0"/>
              <a:t>réseau</a:t>
            </a:r>
            <a:r>
              <a:rPr lang="en-US" sz="2700" dirty="0" smtClean="0"/>
              <a:t> entrant/</a:t>
            </a:r>
            <a:r>
              <a:rPr lang="en-US" sz="2700" dirty="0" err="1" smtClean="0"/>
              <a:t>sortant</a:t>
            </a:r>
            <a:endParaRPr lang="en-US" sz="2700" dirty="0" smtClean="0"/>
          </a:p>
          <a:p>
            <a:pPr marL="548640" lvl="3" indent="-274320">
              <a:buSzPct val="95000"/>
              <a:buFont typeface="Arial" pitchFamily="34" charset="0"/>
              <a:buChar char="•"/>
            </a:pPr>
            <a:r>
              <a:rPr lang="en-US" sz="2700" dirty="0" smtClean="0"/>
              <a:t>Les </a:t>
            </a:r>
            <a:r>
              <a:rPr lang="en-US" sz="2700" dirty="0" err="1" smtClean="0"/>
              <a:t>opérations</a:t>
            </a:r>
            <a:r>
              <a:rPr lang="en-US" sz="2700" dirty="0" smtClean="0"/>
              <a:t> </a:t>
            </a:r>
            <a:r>
              <a:rPr lang="en-US" sz="2700" dirty="0" err="1" smtClean="0"/>
              <a:t>sur</a:t>
            </a:r>
            <a:r>
              <a:rPr lang="en-US" sz="2700" dirty="0" smtClean="0"/>
              <a:t> la machine</a:t>
            </a:r>
          </a:p>
          <a:p>
            <a:pPr marL="548640" lvl="3" indent="-274320">
              <a:buSzPct val="95000"/>
              <a:buNone/>
            </a:pPr>
            <a:endParaRPr lang="en-US" sz="1300" dirty="0" smtClean="0"/>
          </a:p>
          <a:p>
            <a:pPr marL="274320" lvl="2" indent="-274320">
              <a:buClr>
                <a:schemeClr val="accent3"/>
              </a:buClr>
              <a:buSzPct val="95000"/>
            </a:pPr>
            <a:r>
              <a:rPr lang="en-US" sz="2800" dirty="0" smtClean="0"/>
              <a:t>Lancer </a:t>
            </a:r>
            <a:r>
              <a:rPr lang="en-US" sz="2800" dirty="0" err="1" smtClean="0"/>
              <a:t>comme</a:t>
            </a:r>
            <a:r>
              <a:rPr lang="en-US" sz="2800" dirty="0" smtClean="0"/>
              <a:t> un </a:t>
            </a:r>
            <a:r>
              <a:rPr lang="en-US" sz="2800" dirty="0" err="1" smtClean="0"/>
              <a:t>processus</a:t>
            </a:r>
            <a:r>
              <a:rPr lang="en-US" sz="2800" dirty="0" smtClean="0"/>
              <a:t> </a:t>
            </a:r>
            <a:r>
              <a:rPr lang="en-US" sz="2800" dirty="0" err="1" smtClean="0"/>
              <a:t>sur</a:t>
            </a:r>
            <a:r>
              <a:rPr lang="en-US" sz="2800" dirty="0" smtClean="0"/>
              <a:t> la machine</a:t>
            </a:r>
          </a:p>
          <a:p>
            <a:pPr marL="274320" lvl="2" indent="-274320">
              <a:buClr>
                <a:schemeClr val="accent3"/>
              </a:buClr>
              <a:buSzPct val="95000"/>
            </a:pPr>
            <a:endParaRPr lang="en-US" sz="1300" dirty="0" smtClean="0"/>
          </a:p>
          <a:p>
            <a:pPr marL="274320" lvl="2" indent="-274320">
              <a:buClr>
                <a:schemeClr val="accent3"/>
              </a:buClr>
              <a:buSzPct val="95000"/>
            </a:pPr>
            <a:r>
              <a:rPr lang="en-US" sz="2800" dirty="0" err="1" smtClean="0"/>
              <a:t>Positif</a:t>
            </a:r>
            <a:r>
              <a:rPr lang="en-US" sz="2800" dirty="0" smtClean="0"/>
              <a:t>:</a:t>
            </a:r>
          </a:p>
          <a:p>
            <a:pPr lvl="1"/>
            <a:r>
              <a:rPr lang="en-US" dirty="0" err="1" smtClean="0"/>
              <a:t>Surveille</a:t>
            </a:r>
            <a:r>
              <a:rPr lang="en-US" dirty="0" smtClean="0"/>
              <a:t> </a:t>
            </a:r>
            <a:r>
              <a:rPr lang="fr-FR" dirty="0" smtClean="0"/>
              <a:t>les intrusions qui s'appliquent uniquement à l'hôte</a:t>
            </a:r>
          </a:p>
          <a:p>
            <a:pPr lvl="1"/>
            <a:endParaRPr lang="en-US" sz="1300" dirty="0" smtClean="0"/>
          </a:p>
          <a:p>
            <a:pPr marL="274320" lvl="2" indent="-274320">
              <a:buClr>
                <a:schemeClr val="accent3"/>
              </a:buClr>
              <a:buSzPct val="95000"/>
            </a:pPr>
            <a:r>
              <a:rPr lang="en-US" sz="2800" dirty="0" err="1" smtClean="0"/>
              <a:t>Négatif</a:t>
            </a:r>
            <a:r>
              <a:rPr lang="en-US" sz="2800" dirty="0" smtClean="0"/>
              <a:t>:</a:t>
            </a:r>
          </a:p>
          <a:p>
            <a:pPr lvl="1"/>
            <a:r>
              <a:rPr lang="en-US" dirty="0" err="1" smtClean="0"/>
              <a:t>Utilise</a:t>
            </a:r>
            <a:r>
              <a:rPr lang="en-US" dirty="0" smtClean="0"/>
              <a:t> la </a:t>
            </a:r>
            <a:r>
              <a:rPr lang="en-US" dirty="0" err="1" smtClean="0"/>
              <a:t>ressource</a:t>
            </a:r>
            <a:r>
              <a:rPr lang="en-US" dirty="0" smtClean="0"/>
              <a:t> du </a:t>
            </a:r>
            <a:r>
              <a:rPr lang="en-US" dirty="0" err="1" smtClean="0"/>
              <a:t>système</a:t>
            </a:r>
            <a:endParaRPr lang="en-US" dirty="0" smtClean="0"/>
          </a:p>
          <a:p>
            <a:pPr lvl="1"/>
            <a:r>
              <a:rPr lang="fr-FR" dirty="0" smtClean="0"/>
              <a:t>Besoin de HIDS spécifique pour des système spécifique</a:t>
            </a:r>
            <a:endParaRPr lang="en-US" dirty="0" smtClean="0"/>
          </a:p>
        </p:txBody>
      </p:sp>
      <p:sp>
        <p:nvSpPr>
          <p:cNvPr id="4" name="Titre 1"/>
          <p:cNvSpPr>
            <a:spLocks noGrp="1"/>
          </p:cNvSpPr>
          <p:nvPr>
            <p:ph type="title"/>
          </p:nvPr>
        </p:nvSpPr>
        <p:spPr>
          <a:xfrm>
            <a:off x="357158" y="0"/>
            <a:ext cx="8786842" cy="1143000"/>
          </a:xfrm>
        </p:spPr>
        <p:txBody>
          <a:bodyPr>
            <a:normAutofit/>
          </a:bodyPr>
          <a:lstStyle/>
          <a:p>
            <a:r>
              <a:rPr lang="fr-FR" sz="4000" dirty="0" smtClean="0"/>
              <a:t>IDS – Niveaux – Système</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15</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389120"/>
          </a:xfrm>
        </p:spPr>
        <p:txBody>
          <a:bodyPr>
            <a:normAutofit lnSpcReduction="10000"/>
          </a:bodyPr>
          <a:lstStyle/>
          <a:p>
            <a:pPr marL="274320" lvl="2" indent="-274320">
              <a:buClr>
                <a:schemeClr val="accent3"/>
              </a:buClr>
              <a:buSzPct val="95000"/>
            </a:pPr>
            <a:r>
              <a:rPr lang="fr-FR" sz="2800" dirty="0" smtClean="0"/>
              <a:t>Détection de compromission de fichiers (contrôle d’intégrité)</a:t>
            </a:r>
          </a:p>
          <a:p>
            <a:pPr marL="274320" lvl="2" indent="-274320">
              <a:buClr>
                <a:schemeClr val="accent3"/>
              </a:buClr>
              <a:buSzPct val="95000"/>
            </a:pPr>
            <a:endParaRPr lang="fr-FR" sz="1200" dirty="0" smtClean="0"/>
          </a:p>
          <a:p>
            <a:pPr marL="274320" lvl="2" indent="-274320">
              <a:buClr>
                <a:schemeClr val="accent3"/>
              </a:buClr>
              <a:buSzPct val="95000"/>
            </a:pPr>
            <a:r>
              <a:rPr lang="fr-FR" sz="2800" dirty="0" smtClean="0"/>
              <a:t>Analyse de la base de registre (</a:t>
            </a:r>
            <a:r>
              <a:rPr lang="fr-FR" sz="2800" dirty="0" err="1" smtClean="0"/>
              <a:t>windows</a:t>
            </a:r>
            <a:r>
              <a:rPr lang="fr-FR" sz="2800" dirty="0" smtClean="0"/>
              <a:t>) ou des </a:t>
            </a:r>
            <a:r>
              <a:rPr lang="fr-FR" sz="2800" dirty="0" err="1" smtClean="0"/>
              <a:t>LKMs</a:t>
            </a:r>
            <a:r>
              <a:rPr lang="fr-FR" sz="2800" dirty="0" smtClean="0"/>
              <a:t> (Linux)</a:t>
            </a:r>
          </a:p>
          <a:p>
            <a:pPr marL="274320" lvl="2" indent="-274320">
              <a:buClr>
                <a:schemeClr val="accent3"/>
              </a:buClr>
              <a:buSzPct val="95000"/>
            </a:pPr>
            <a:endParaRPr lang="fr-FR" sz="1200" dirty="0" smtClean="0"/>
          </a:p>
          <a:p>
            <a:pPr marL="274320" lvl="2" indent="-274320">
              <a:buClr>
                <a:schemeClr val="accent3"/>
              </a:buClr>
              <a:buSzPct val="95000"/>
            </a:pPr>
            <a:r>
              <a:rPr lang="fr-FR" sz="2800" dirty="0" smtClean="0"/>
              <a:t>Analyse et corrélation de logs en provenance de firewalls hétérogènes</a:t>
            </a:r>
          </a:p>
          <a:p>
            <a:pPr marL="274320" lvl="2" indent="-274320">
              <a:buClr>
                <a:schemeClr val="accent3"/>
              </a:buClr>
              <a:buSzPct val="95000"/>
            </a:pPr>
            <a:endParaRPr lang="fr-FR" sz="1200" dirty="0" smtClean="0"/>
          </a:p>
          <a:p>
            <a:pPr marL="274320" lvl="2" indent="-274320">
              <a:buClr>
                <a:schemeClr val="accent3"/>
              </a:buClr>
              <a:buSzPct val="95000"/>
            </a:pPr>
            <a:r>
              <a:rPr lang="fr-FR" sz="2800" dirty="0" smtClean="0"/>
              <a:t>Analyse des flux cryptés (ce que ne peut réaliser un NIDS !)</a:t>
            </a:r>
          </a:p>
          <a:p>
            <a:endParaRPr lang="fr-FR" dirty="0"/>
          </a:p>
        </p:txBody>
      </p:sp>
      <p:sp>
        <p:nvSpPr>
          <p:cNvPr id="4" name="Titre 1"/>
          <p:cNvSpPr>
            <a:spLocks noGrp="1"/>
          </p:cNvSpPr>
          <p:nvPr>
            <p:ph type="title"/>
          </p:nvPr>
        </p:nvSpPr>
        <p:spPr>
          <a:xfrm>
            <a:off x="357158" y="0"/>
            <a:ext cx="8786842" cy="1143000"/>
          </a:xfrm>
        </p:spPr>
        <p:txBody>
          <a:bodyPr>
            <a:normAutofit/>
          </a:bodyPr>
          <a:lstStyle/>
          <a:p>
            <a:r>
              <a:rPr lang="fr-FR" sz="4000" dirty="0" smtClean="0"/>
              <a:t>IDS – Niveaux – Système</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16</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57158" y="0"/>
            <a:ext cx="8786842" cy="1143000"/>
          </a:xfrm>
        </p:spPr>
        <p:txBody>
          <a:bodyPr>
            <a:normAutofit/>
          </a:bodyPr>
          <a:lstStyle/>
          <a:p>
            <a:r>
              <a:rPr lang="fr-FR" sz="4000" dirty="0" smtClean="0"/>
              <a:t>IDS – Niveaux – Système</a:t>
            </a:r>
            <a:endParaRPr lang="fr-FR" sz="4000" dirty="0"/>
          </a:p>
        </p:txBody>
      </p:sp>
      <p:graphicFrame>
        <p:nvGraphicFramePr>
          <p:cNvPr id="1026" name="Object 2"/>
          <p:cNvGraphicFramePr>
            <a:graphicFrameLocks noChangeAspect="1"/>
          </p:cNvGraphicFramePr>
          <p:nvPr>
            <p:ph idx="1"/>
          </p:nvPr>
        </p:nvGraphicFramePr>
        <p:xfrm>
          <a:off x="500034" y="1643049"/>
          <a:ext cx="7715304" cy="5052357"/>
        </p:xfrm>
        <a:graphic>
          <a:graphicData uri="http://schemas.openxmlformats.org/presentationml/2006/ole">
            <p:oleObj spid="_x0000_s1026" name="Visio" r:id="rId4" imgW="6090148" imgH="3988572" progId="">
              <p:embed/>
            </p:oleObj>
          </a:graphicData>
        </a:graphic>
      </p:graphicFrame>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17</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428736"/>
            <a:ext cx="8258204" cy="4752988"/>
          </a:xfrm>
        </p:spPr>
        <p:txBody>
          <a:bodyPr>
            <a:normAutofit/>
          </a:bodyPr>
          <a:lstStyle/>
          <a:p>
            <a:pPr>
              <a:buNone/>
            </a:pPr>
            <a:r>
              <a:rPr lang="fr-FR" dirty="0" smtClean="0"/>
              <a:t> Ensemble de technologies de sécurité</a:t>
            </a:r>
          </a:p>
          <a:p>
            <a:pPr>
              <a:buNone/>
            </a:pPr>
            <a:endParaRPr lang="fr-FR" sz="1200" dirty="0" smtClean="0"/>
          </a:p>
          <a:p>
            <a:pPr>
              <a:buFont typeface="Wingdings" pitchFamily="2" charset="2"/>
              <a:buChar char="Ø"/>
            </a:pPr>
            <a:r>
              <a:rPr lang="fr-FR" dirty="0" smtClean="0"/>
              <a:t>But</a:t>
            </a:r>
          </a:p>
          <a:p>
            <a:pPr lvl="1">
              <a:buFont typeface="Wingdings" pitchFamily="2" charset="2"/>
              <a:buChar char="ü"/>
            </a:pPr>
            <a:r>
              <a:rPr lang="fr-FR" dirty="0" smtClean="0"/>
              <a:t>Anticiper et stopper les attaques</a:t>
            </a:r>
          </a:p>
          <a:p>
            <a:pPr>
              <a:buNone/>
            </a:pPr>
            <a:endParaRPr lang="fr-FR" sz="1200" dirty="0" smtClean="0"/>
          </a:p>
          <a:p>
            <a:pPr>
              <a:buFont typeface="Wingdings" pitchFamily="2" charset="2"/>
              <a:buChar char="Ø"/>
            </a:pPr>
            <a:r>
              <a:rPr lang="fr-FR" dirty="0" smtClean="0"/>
              <a:t>Principe de fonctionnement</a:t>
            </a:r>
          </a:p>
          <a:p>
            <a:pPr lvl="1">
              <a:buFont typeface="Wingdings" pitchFamily="2" charset="2"/>
              <a:buChar char="ü"/>
            </a:pPr>
            <a:r>
              <a:rPr lang="fr-FR" dirty="0" smtClean="0"/>
              <a:t> Symétrie avec IDS -&gt; Host IPS &amp; Network IPS,</a:t>
            </a:r>
          </a:p>
          <a:p>
            <a:pPr lvl="1">
              <a:buFont typeface="Wingdings" pitchFamily="2" charset="2"/>
              <a:buChar char="ü"/>
            </a:pPr>
            <a:r>
              <a:rPr lang="fr-FR" dirty="0" smtClean="0"/>
              <a:t>Analyse des contextes de connexion,</a:t>
            </a:r>
          </a:p>
          <a:p>
            <a:pPr lvl="1">
              <a:buFont typeface="Wingdings" pitchFamily="2" charset="2"/>
              <a:buChar char="ü"/>
            </a:pPr>
            <a:r>
              <a:rPr lang="fr-FR" dirty="0" smtClean="0"/>
              <a:t>Automatisation d'analyse des logs,</a:t>
            </a:r>
          </a:p>
          <a:p>
            <a:pPr lvl="1">
              <a:buFont typeface="Wingdings" pitchFamily="2" charset="2"/>
              <a:buChar char="ü"/>
            </a:pPr>
            <a:r>
              <a:rPr lang="fr-FR" dirty="0" smtClean="0"/>
              <a:t>Coupure des connexions suspectes, </a:t>
            </a:r>
            <a:endParaRPr lang="fr-FR" dirty="0"/>
          </a:p>
        </p:txBody>
      </p:sp>
      <p:sp>
        <p:nvSpPr>
          <p:cNvPr id="4" name="Titre 1"/>
          <p:cNvSpPr>
            <a:spLocks noGrp="1"/>
          </p:cNvSpPr>
          <p:nvPr>
            <p:ph type="title"/>
          </p:nvPr>
        </p:nvSpPr>
        <p:spPr>
          <a:xfrm>
            <a:off x="357158" y="0"/>
            <a:ext cx="8786842" cy="1143000"/>
          </a:xfrm>
        </p:spPr>
        <p:txBody>
          <a:bodyPr>
            <a:normAutofit/>
          </a:bodyPr>
          <a:lstStyle/>
          <a:p>
            <a:r>
              <a:rPr lang="fr-FR" sz="4000" dirty="0" smtClean="0"/>
              <a:t>IPS</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18</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468772"/>
            <a:ext cx="8229600" cy="4674872"/>
          </a:xfrm>
        </p:spPr>
        <p:txBody>
          <a:bodyPr>
            <a:normAutofit lnSpcReduction="10000"/>
          </a:bodyPr>
          <a:lstStyle/>
          <a:p>
            <a:pPr>
              <a:buNone/>
            </a:pPr>
            <a:r>
              <a:rPr lang="en-US" b="1" dirty="0" err="1" smtClean="0"/>
              <a:t>Unnetwork­based</a:t>
            </a:r>
            <a:r>
              <a:rPr lang="en-US" b="1" dirty="0" smtClean="0"/>
              <a:t> IPS (NIPS)</a:t>
            </a:r>
          </a:p>
          <a:p>
            <a:endParaRPr lang="fr-FR" sz="1300" dirty="0" smtClean="0"/>
          </a:p>
          <a:p>
            <a:r>
              <a:rPr lang="fr-FR" dirty="0" smtClean="0"/>
              <a:t>Installé en coupure de réseau</a:t>
            </a:r>
          </a:p>
          <a:p>
            <a:pPr lvl="1"/>
            <a:r>
              <a:rPr lang="fr-FR" dirty="0" smtClean="0"/>
              <a:t>Analyse tout le trafic</a:t>
            </a:r>
          </a:p>
          <a:p>
            <a:pPr lvl="1"/>
            <a:r>
              <a:rPr lang="fr-FR" dirty="0" smtClean="0"/>
              <a:t>Protège des attaques communes de </a:t>
            </a:r>
            <a:r>
              <a:rPr lang="fr-FR" dirty="0" err="1" smtClean="0"/>
              <a:t>DoS</a:t>
            </a:r>
            <a:r>
              <a:rPr lang="fr-FR" dirty="0" smtClean="0"/>
              <a:t> et </a:t>
            </a:r>
            <a:r>
              <a:rPr lang="fr-FR" dirty="0" err="1" smtClean="0"/>
              <a:t>DDoS</a:t>
            </a:r>
            <a:endParaRPr lang="fr-FR" dirty="0" smtClean="0"/>
          </a:p>
          <a:p>
            <a:pPr lvl="1">
              <a:buFont typeface="Wingdings" pitchFamily="2" charset="2"/>
              <a:buNone/>
            </a:pPr>
            <a:endParaRPr lang="fr-FR" dirty="0" smtClean="0"/>
          </a:p>
          <a:p>
            <a:r>
              <a:rPr lang="fr-FR" dirty="0" smtClean="0"/>
              <a:t>Analyse statique des flux</a:t>
            </a:r>
          </a:p>
          <a:p>
            <a:pPr lvl="1"/>
            <a:r>
              <a:rPr lang="fr-FR" dirty="0" smtClean="0"/>
              <a:t>Similaire à l’IDS</a:t>
            </a:r>
          </a:p>
          <a:p>
            <a:pPr lvl="1"/>
            <a:endParaRPr lang="fr-FR" dirty="0" smtClean="0"/>
          </a:p>
          <a:p>
            <a:r>
              <a:rPr lang="fr-FR" dirty="0" smtClean="0"/>
              <a:t>Analyse dynamique des flux</a:t>
            </a:r>
          </a:p>
          <a:p>
            <a:pPr lvl="1"/>
            <a:r>
              <a:rPr lang="fr-FR" dirty="0" smtClean="0"/>
              <a:t>Corrélation entre un événement et une signature</a:t>
            </a:r>
          </a:p>
          <a:p>
            <a:pPr>
              <a:buNone/>
            </a:pPr>
            <a:endParaRPr lang="fr-FR" dirty="0"/>
          </a:p>
        </p:txBody>
      </p:sp>
      <p:sp>
        <p:nvSpPr>
          <p:cNvPr id="4" name="Titre 1"/>
          <p:cNvSpPr>
            <a:spLocks noGrp="1"/>
          </p:cNvSpPr>
          <p:nvPr>
            <p:ph type="title"/>
          </p:nvPr>
        </p:nvSpPr>
        <p:spPr>
          <a:xfrm>
            <a:off x="357158" y="0"/>
            <a:ext cx="8786842" cy="1143000"/>
          </a:xfrm>
        </p:spPr>
        <p:txBody>
          <a:bodyPr>
            <a:normAutofit/>
          </a:bodyPr>
          <a:lstStyle/>
          <a:p>
            <a:r>
              <a:rPr lang="fr-FR" sz="4000" dirty="0" smtClean="0"/>
              <a:t>IPS – Niveaux – Réseau</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19</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36"/>
            <a:ext cx="8229600" cy="1143000"/>
          </a:xfrm>
        </p:spPr>
        <p:txBody>
          <a:bodyPr/>
          <a:lstStyle/>
          <a:p>
            <a:r>
              <a:rPr lang="fr-FR" dirty="0" smtClean="0"/>
              <a:t>Introduction</a:t>
            </a:r>
            <a:endParaRPr lang="fr-FR" dirty="0"/>
          </a:p>
        </p:txBody>
      </p:sp>
      <p:sp>
        <p:nvSpPr>
          <p:cNvPr id="3" name="Espace réservé du contenu 2"/>
          <p:cNvSpPr>
            <a:spLocks noGrp="1"/>
          </p:cNvSpPr>
          <p:nvPr>
            <p:ph idx="1"/>
          </p:nvPr>
        </p:nvSpPr>
        <p:spPr>
          <a:xfrm>
            <a:off x="428596" y="1428736"/>
            <a:ext cx="8715404" cy="1214446"/>
          </a:xfrm>
        </p:spPr>
        <p:txBody>
          <a:bodyPr>
            <a:normAutofit fontScale="92500"/>
          </a:bodyPr>
          <a:lstStyle/>
          <a:p>
            <a:pPr>
              <a:buFont typeface="Wingdings" pitchFamily="2" charset="2"/>
              <a:buChar char="Ø"/>
            </a:pPr>
            <a:r>
              <a:rPr lang="fr-FR" dirty="0" smtClean="0"/>
              <a:t>Des attaques de plus en plus fréquentes</a:t>
            </a:r>
          </a:p>
          <a:p>
            <a:pPr>
              <a:buFont typeface="Wingdings" pitchFamily="2" charset="2"/>
              <a:buChar char="Ø"/>
            </a:pPr>
            <a:r>
              <a:rPr lang="fr-FR" dirty="0" smtClean="0"/>
              <a:t>En 1995, le CERT recensait 2 412 incidents et 137 529 en 2003.</a:t>
            </a:r>
          </a:p>
          <a:p>
            <a:pPr>
              <a:buFont typeface="Wingdings" pitchFamily="2" charset="2"/>
              <a:buChar char="Ø"/>
            </a:pPr>
            <a:endParaRPr lang="fr-FR" dirty="0" smtClean="0"/>
          </a:p>
          <a:p>
            <a:pPr>
              <a:buFont typeface="Wingdings" pitchFamily="2" charset="2"/>
              <a:buChar char="Ø"/>
            </a:pPr>
            <a:endParaRPr lang="fr-FR" dirty="0" smtClean="0"/>
          </a:p>
          <a:p>
            <a:pPr>
              <a:buNone/>
            </a:pPr>
            <a:endParaRPr lang="fr-FR" dirty="0"/>
          </a:p>
        </p:txBody>
      </p:sp>
      <p:sp>
        <p:nvSpPr>
          <p:cNvPr id="4" name="Espace réservé de la date 3"/>
          <p:cNvSpPr>
            <a:spLocks noGrp="1"/>
          </p:cNvSpPr>
          <p:nvPr>
            <p:ph type="dt" sz="half" idx="10"/>
          </p:nvPr>
        </p:nvSpPr>
        <p:spPr>
          <a:xfrm>
            <a:off x="1143000" y="6445250"/>
            <a:ext cx="1143000" cy="260350"/>
          </a:xfrm>
        </p:spPr>
        <p:txBody>
          <a:bodyPr/>
          <a:lstStyle/>
          <a:p>
            <a:r>
              <a:rPr lang="fr-FR" altLang="en-GB" dirty="0" smtClean="0"/>
              <a:t>19/01/2009</a:t>
            </a:r>
            <a:endParaRPr lang="fr-FR" altLang="en-GB" dirty="0"/>
          </a:p>
        </p:txBody>
      </p:sp>
      <p:sp>
        <p:nvSpPr>
          <p:cNvPr id="5" name="Espace réservé du numéro de diapositive 4"/>
          <p:cNvSpPr>
            <a:spLocks noGrp="1"/>
          </p:cNvSpPr>
          <p:nvPr>
            <p:ph type="sldNum" sz="quarter" idx="11"/>
          </p:nvPr>
        </p:nvSpPr>
        <p:spPr>
          <a:xfrm>
            <a:off x="7086600" y="6369050"/>
            <a:ext cx="914400" cy="304800"/>
          </a:xfrm>
        </p:spPr>
        <p:txBody>
          <a:bodyPr/>
          <a:lstStyle/>
          <a:p>
            <a:fld id="{54CA5729-12AD-494C-A14A-7B3225E7BBE5}" type="slidenum">
              <a:rPr lang="fr-FR" altLang="en-GB"/>
              <a:pPr/>
              <a:t>2</a:t>
            </a:fld>
            <a:endParaRPr lang="fr-FR" altLang="en-GB" dirty="0"/>
          </a:p>
        </p:txBody>
      </p:sp>
      <p:sp>
        <p:nvSpPr>
          <p:cNvPr id="6" name="Espace réservé du pied de page 5"/>
          <p:cNvSpPr>
            <a:spLocks noGrp="1"/>
          </p:cNvSpPr>
          <p:nvPr>
            <p:ph type="ftr" sz="quarter" idx="11"/>
          </p:nvPr>
        </p:nvSpPr>
        <p:spPr/>
        <p:txBody>
          <a:bodyPr/>
          <a:lstStyle/>
          <a:p>
            <a:r>
              <a:rPr lang="fr-FR" dirty="0" smtClean="0"/>
              <a:t>Exposé IR3</a:t>
            </a:r>
            <a:endParaRPr lang="fr-FR" dirty="0"/>
          </a:p>
        </p:txBody>
      </p:sp>
      <p:pic>
        <p:nvPicPr>
          <p:cNvPr id="21506" name="Picture 2"/>
          <p:cNvPicPr>
            <a:picLocks noChangeAspect="1" noChangeArrowheads="1"/>
          </p:cNvPicPr>
          <p:nvPr/>
        </p:nvPicPr>
        <p:blipFill>
          <a:blip r:embed="rId3"/>
          <a:srcRect/>
          <a:stretch>
            <a:fillRect/>
          </a:stretch>
        </p:blipFill>
        <p:spPr bwMode="auto">
          <a:xfrm>
            <a:off x="500034" y="2428868"/>
            <a:ext cx="8001056" cy="40179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4389120"/>
          </a:xfrm>
        </p:spPr>
        <p:txBody>
          <a:bodyPr/>
          <a:lstStyle/>
          <a:p>
            <a:r>
              <a:rPr lang="fr-FR" dirty="0" smtClean="0"/>
              <a:t>Positif :</a:t>
            </a:r>
          </a:p>
          <a:p>
            <a:pPr lvl="1"/>
            <a:r>
              <a:rPr lang="fr-FR" dirty="0" smtClean="0"/>
              <a:t>Protection active</a:t>
            </a:r>
          </a:p>
          <a:p>
            <a:pPr lvl="1">
              <a:buNone/>
            </a:pPr>
            <a:endParaRPr lang="fr-FR" dirty="0" smtClean="0"/>
          </a:p>
          <a:p>
            <a:r>
              <a:rPr lang="fr-FR" dirty="0" smtClean="0"/>
              <a:t>Négatif : </a:t>
            </a:r>
          </a:p>
          <a:p>
            <a:pPr lvl="1"/>
            <a:r>
              <a:rPr lang="fr-FR" dirty="0" smtClean="0"/>
              <a:t>Point névralgique du réseau</a:t>
            </a:r>
          </a:p>
          <a:p>
            <a:pPr lvl="1"/>
            <a:r>
              <a:rPr lang="fr-FR" dirty="0" smtClean="0"/>
              <a:t>Faux positifs (risque de blocage de trafic légitime)</a:t>
            </a:r>
          </a:p>
          <a:p>
            <a:pPr lvl="1"/>
            <a:r>
              <a:rPr lang="fr-FR" dirty="0" smtClean="0"/>
              <a:t>Coût</a:t>
            </a:r>
          </a:p>
          <a:p>
            <a:pPr lvl="1"/>
            <a:r>
              <a:rPr lang="fr-FR" dirty="0" smtClean="0"/>
              <a:t>Complexité additionnelle / Exploitation supplémentaire</a:t>
            </a:r>
          </a:p>
          <a:p>
            <a:endParaRPr lang="fr-FR" dirty="0" smtClean="0"/>
          </a:p>
        </p:txBody>
      </p:sp>
      <p:sp>
        <p:nvSpPr>
          <p:cNvPr id="4" name="Titre 1"/>
          <p:cNvSpPr>
            <a:spLocks noGrp="1"/>
          </p:cNvSpPr>
          <p:nvPr>
            <p:ph type="title"/>
          </p:nvPr>
        </p:nvSpPr>
        <p:spPr>
          <a:xfrm>
            <a:off x="357158" y="0"/>
            <a:ext cx="8786842" cy="1143000"/>
          </a:xfrm>
        </p:spPr>
        <p:txBody>
          <a:bodyPr>
            <a:normAutofit/>
          </a:bodyPr>
          <a:lstStyle/>
          <a:p>
            <a:r>
              <a:rPr lang="fr-FR" sz="4000" dirty="0" smtClean="0"/>
              <a:t>IPS – Niveaux – Réseau</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20</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54458"/>
            <a:ext cx="8229600" cy="4960624"/>
          </a:xfrm>
        </p:spPr>
        <p:txBody>
          <a:bodyPr>
            <a:normAutofit fontScale="92500" lnSpcReduction="10000"/>
          </a:bodyPr>
          <a:lstStyle/>
          <a:p>
            <a:pPr>
              <a:buNone/>
            </a:pPr>
            <a:r>
              <a:rPr lang="en-US" b="1" dirty="0" err="1" smtClean="0"/>
              <a:t>Host­based</a:t>
            </a:r>
            <a:r>
              <a:rPr lang="en-US" b="1" dirty="0" smtClean="0"/>
              <a:t> IPS (HIPS)</a:t>
            </a:r>
          </a:p>
          <a:p>
            <a:pPr>
              <a:buNone/>
            </a:pPr>
            <a:endParaRPr lang="fr-FR" sz="1300" dirty="0" smtClean="0"/>
          </a:p>
          <a:p>
            <a:r>
              <a:rPr lang="fr-FR" dirty="0" smtClean="0"/>
              <a:t>Installé sur chaque machine à protéger (application)</a:t>
            </a:r>
          </a:p>
          <a:p>
            <a:endParaRPr lang="fr-FR" sz="1200" dirty="0" smtClean="0"/>
          </a:p>
          <a:p>
            <a:r>
              <a:rPr lang="fr-FR" dirty="0" smtClean="0"/>
              <a:t>Bloc les trafic anormaux selon plusieurs critères</a:t>
            </a:r>
          </a:p>
          <a:p>
            <a:endParaRPr lang="fr-FR" sz="400" dirty="0" smtClean="0"/>
          </a:p>
          <a:p>
            <a:pPr lvl="1"/>
            <a:r>
              <a:rPr lang="fr-FR" dirty="0" smtClean="0"/>
              <a:t>Lecture / écriture de fichiers protégés</a:t>
            </a:r>
          </a:p>
          <a:p>
            <a:pPr lvl="1"/>
            <a:r>
              <a:rPr lang="fr-FR" dirty="0" smtClean="0"/>
              <a:t>Accès aux ports réseau</a:t>
            </a:r>
          </a:p>
          <a:p>
            <a:pPr lvl="1"/>
            <a:r>
              <a:rPr lang="fr-FR" dirty="0" smtClean="0"/>
              <a:t>Comportements anormaux des applications</a:t>
            </a:r>
          </a:p>
          <a:p>
            <a:pPr lvl="1"/>
            <a:r>
              <a:rPr lang="fr-FR" dirty="0" smtClean="0"/>
              <a:t>Bloc les accès en écriture par exemple, bloc les tentatives de récupération de droits ROOT</a:t>
            </a:r>
          </a:p>
          <a:p>
            <a:pPr lvl="1"/>
            <a:r>
              <a:rPr lang="fr-FR" dirty="0" smtClean="0"/>
              <a:t>Connexions suspectes (sessions RPC actives anormalement longues sur des machines distantes, etc.)</a:t>
            </a:r>
          </a:p>
          <a:p>
            <a:pPr lvl="1">
              <a:buNone/>
            </a:pPr>
            <a:endParaRPr lang="fr-FR" sz="1200" dirty="0" smtClean="0"/>
          </a:p>
          <a:p>
            <a:r>
              <a:rPr lang="fr-FR" dirty="0" smtClean="0"/>
              <a:t>Gère les trafics encryptés</a:t>
            </a:r>
          </a:p>
          <a:p>
            <a:endParaRPr lang="fr-FR" dirty="0" smtClean="0"/>
          </a:p>
          <a:p>
            <a:endParaRPr lang="fr-FR" dirty="0"/>
          </a:p>
        </p:txBody>
      </p:sp>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IPS – Niveaux – Système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21</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571612"/>
            <a:ext cx="8229600" cy="4389120"/>
          </a:xfrm>
        </p:spPr>
        <p:txBody>
          <a:bodyPr>
            <a:normAutofit/>
          </a:bodyPr>
          <a:lstStyle/>
          <a:p>
            <a:r>
              <a:rPr lang="fr-FR" dirty="0" smtClean="0"/>
              <a:t>Positif :</a:t>
            </a:r>
          </a:p>
          <a:p>
            <a:pPr lvl="1"/>
            <a:r>
              <a:rPr lang="fr-FR" dirty="0" smtClean="0"/>
              <a:t>Faux positifs moins courants </a:t>
            </a:r>
          </a:p>
          <a:p>
            <a:pPr lvl="1"/>
            <a:r>
              <a:rPr lang="fr-FR" dirty="0" smtClean="0"/>
              <a:t>Protège les systèmes des comportements dangereux et pas seulement du trafic</a:t>
            </a:r>
          </a:p>
          <a:p>
            <a:pPr lvl="1">
              <a:buNone/>
            </a:pPr>
            <a:endParaRPr lang="fr-FR" dirty="0" smtClean="0"/>
          </a:p>
          <a:p>
            <a:r>
              <a:rPr lang="fr-FR" dirty="0" smtClean="0"/>
              <a:t>Négatif : </a:t>
            </a:r>
          </a:p>
          <a:p>
            <a:pPr lvl="1"/>
            <a:r>
              <a:rPr lang="fr-FR" dirty="0" smtClean="0"/>
              <a:t>Coût d'exploitation</a:t>
            </a:r>
          </a:p>
          <a:p>
            <a:pPr lvl="1"/>
            <a:r>
              <a:rPr lang="fr-FR" dirty="0" smtClean="0"/>
              <a:t>Problèmes d'interopérabilité</a:t>
            </a:r>
          </a:p>
          <a:p>
            <a:pPr lvl="1"/>
            <a:r>
              <a:rPr lang="fr-FR" dirty="0" smtClean="0"/>
              <a:t>Problématique lors des mise à jour système</a:t>
            </a:r>
            <a:endParaRPr lang="fr-FR" dirty="0"/>
          </a:p>
        </p:txBody>
      </p:sp>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IPS – Niveaux – Système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22</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Plusieurs actions possibles :</a:t>
            </a:r>
          </a:p>
          <a:p>
            <a:pPr>
              <a:buNone/>
            </a:pPr>
            <a:endParaRPr lang="fr-FR" sz="1200" dirty="0" smtClean="0"/>
          </a:p>
          <a:p>
            <a:pPr lvl="1"/>
            <a:r>
              <a:rPr lang="fr-FR" dirty="0" smtClean="0"/>
              <a:t>Isolement du système attaqué</a:t>
            </a:r>
          </a:p>
          <a:p>
            <a:pPr lvl="1"/>
            <a:r>
              <a:rPr lang="fr-FR" dirty="0" smtClean="0"/>
              <a:t>Remonté d’informations aux administrateurs</a:t>
            </a:r>
          </a:p>
          <a:p>
            <a:pPr lvl="1"/>
            <a:r>
              <a:rPr lang="fr-FR" dirty="0" smtClean="0"/>
              <a:t>Copie des données</a:t>
            </a:r>
          </a:p>
          <a:p>
            <a:pPr lvl="1"/>
            <a:r>
              <a:rPr lang="fr-FR" dirty="0" smtClean="0"/>
              <a:t>Réponse à l’attaque</a:t>
            </a:r>
          </a:p>
          <a:p>
            <a:pPr>
              <a:buNone/>
            </a:pPr>
            <a:endParaRPr lang="fr-FR" dirty="0"/>
          </a:p>
        </p:txBody>
      </p:sp>
      <p:sp>
        <p:nvSpPr>
          <p:cNvPr id="5"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En cas d’intrusion ?</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23</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285860"/>
            <a:ext cx="8929750" cy="5786478"/>
          </a:xfrm>
        </p:spPr>
        <p:txBody>
          <a:bodyPr>
            <a:normAutofit/>
          </a:bodyPr>
          <a:lstStyle/>
          <a:p>
            <a:pPr>
              <a:buFont typeface="Wingdings" pitchFamily="2" charset="2"/>
              <a:buChar char="Ø"/>
            </a:pPr>
            <a:r>
              <a:rPr lang="fr-FR" dirty="0" smtClean="0"/>
              <a:t>Active</a:t>
            </a:r>
          </a:p>
          <a:p>
            <a:pPr lvl="1"/>
            <a:r>
              <a:rPr lang="fr-FR" dirty="0" smtClean="0"/>
              <a:t>Génération de paquets pour couper la connexion</a:t>
            </a:r>
          </a:p>
          <a:p>
            <a:pPr lvl="1"/>
            <a:r>
              <a:rPr lang="fr-FR" dirty="0" smtClean="0"/>
              <a:t>Problèmes ?</a:t>
            </a:r>
          </a:p>
          <a:p>
            <a:pPr lvl="2"/>
            <a:r>
              <a:rPr lang="fr-FR" dirty="0" smtClean="0"/>
              <a:t>Révèle le système de protection</a:t>
            </a:r>
          </a:p>
          <a:p>
            <a:pPr lvl="2"/>
            <a:r>
              <a:rPr lang="fr-FR" dirty="0" smtClean="0"/>
              <a:t>Authenticité de la source de l’attaque</a:t>
            </a:r>
          </a:p>
          <a:p>
            <a:pPr lvl="2">
              <a:buNone/>
            </a:pPr>
            <a:endParaRPr lang="fr-FR" dirty="0" smtClean="0"/>
          </a:p>
          <a:p>
            <a:pPr>
              <a:buFont typeface="Wingdings" pitchFamily="2" charset="2"/>
              <a:buChar char="Ø"/>
            </a:pPr>
            <a:r>
              <a:rPr lang="fr-FR" dirty="0" smtClean="0"/>
              <a:t>Passive (rien vis-à-vis de l’attaquant)</a:t>
            </a:r>
          </a:p>
          <a:p>
            <a:pPr lvl="1"/>
            <a:r>
              <a:rPr lang="fr-FR" dirty="0" smtClean="0"/>
              <a:t>Réaction sans que l’attaquant soit prévenu</a:t>
            </a:r>
          </a:p>
          <a:p>
            <a:pPr lvl="2"/>
            <a:r>
              <a:rPr lang="fr-FR" dirty="0" smtClean="0"/>
              <a:t>Couplage avec un firewall</a:t>
            </a:r>
          </a:p>
          <a:p>
            <a:pPr lvl="1"/>
            <a:r>
              <a:rPr lang="fr-FR" dirty="0" smtClean="0"/>
              <a:t>Problème de l’authenticité de la source (</a:t>
            </a:r>
            <a:r>
              <a:rPr lang="fr-FR" dirty="0" err="1" smtClean="0"/>
              <a:t>spoofing</a:t>
            </a:r>
            <a:r>
              <a:rPr lang="fr-FR" dirty="0" smtClean="0"/>
              <a:t>))</a:t>
            </a:r>
          </a:p>
        </p:txBody>
      </p:sp>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err="1" smtClean="0">
                <a:ln>
                  <a:noFill/>
                </a:ln>
                <a:solidFill>
                  <a:schemeClr val="tx2"/>
                </a:solidFill>
                <a:effectLst/>
                <a:uLnTx/>
                <a:uFillTx/>
                <a:latin typeface="+mj-lt"/>
                <a:ea typeface="+mj-ea"/>
                <a:cs typeface="+mj-cs"/>
              </a:rPr>
              <a:t>Répo</a:t>
            </a:r>
            <a:r>
              <a:rPr lang="fr-FR" sz="4000" dirty="0" err="1" smtClean="0">
                <a:solidFill>
                  <a:schemeClr val="tx2"/>
                </a:solidFill>
                <a:latin typeface="+mj-lt"/>
                <a:ea typeface="+mj-ea"/>
                <a:cs typeface="+mj-cs"/>
              </a:rPr>
              <a:t>nse</a:t>
            </a:r>
            <a:r>
              <a:rPr lang="fr-FR" sz="4000" dirty="0" smtClean="0">
                <a:solidFill>
                  <a:schemeClr val="tx2"/>
                </a:solidFill>
                <a:latin typeface="+mj-lt"/>
                <a:ea typeface="+mj-ea"/>
                <a:cs typeface="+mj-cs"/>
              </a:rPr>
              <a:t> Active/Passive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24</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ds_ips_3_pic2"/>
          <p:cNvPicPr>
            <a:picLocks noChangeAspect="1" noChangeArrowheads="1"/>
          </p:cNvPicPr>
          <p:nvPr/>
        </p:nvPicPr>
        <p:blipFill>
          <a:blip r:embed="rId3"/>
          <a:srcRect/>
          <a:stretch>
            <a:fillRect/>
          </a:stretch>
        </p:blipFill>
        <p:spPr bwMode="auto">
          <a:xfrm>
            <a:off x="428596" y="1428736"/>
            <a:ext cx="8358246" cy="4871522"/>
          </a:xfrm>
          <a:prstGeom prst="rect">
            <a:avLst/>
          </a:prstGeom>
          <a:noFill/>
          <a:ln w="9525">
            <a:noFill/>
            <a:miter lim="800000"/>
            <a:headEnd/>
            <a:tailEnd/>
          </a:ln>
        </p:spPr>
      </p:pic>
      <p:sp>
        <p:nvSpPr>
          <p:cNvPr id="5"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Exemple Problème </a:t>
            </a:r>
            <a:r>
              <a:rPr kumimoji="0" lang="fr-FR" sz="4000" b="0" i="0" u="none" strike="noStrike" kern="1200" cap="none" spc="0" normalizeH="0" baseline="0" noProof="0" dirty="0" err="1" smtClean="0">
                <a:ln>
                  <a:noFill/>
                </a:ln>
                <a:solidFill>
                  <a:schemeClr val="tx2"/>
                </a:solidFill>
                <a:effectLst/>
                <a:uLnTx/>
                <a:uFillTx/>
                <a:latin typeface="+mj-lt"/>
                <a:ea typeface="+mj-ea"/>
                <a:cs typeface="+mj-cs"/>
              </a:rPr>
              <a:t>Répo</a:t>
            </a:r>
            <a:r>
              <a:rPr lang="fr-FR" sz="4000" dirty="0" err="1" smtClean="0">
                <a:solidFill>
                  <a:schemeClr val="tx2"/>
                </a:solidFill>
                <a:latin typeface="+mj-lt"/>
                <a:ea typeface="+mj-ea"/>
                <a:cs typeface="+mj-cs"/>
              </a:rPr>
              <a:t>nse</a:t>
            </a:r>
            <a:r>
              <a:rPr lang="fr-FR" sz="4000" dirty="0" smtClean="0">
                <a:solidFill>
                  <a:schemeClr val="tx2"/>
                </a:solidFill>
                <a:latin typeface="+mj-lt"/>
                <a:ea typeface="+mj-ea"/>
                <a:cs typeface="+mj-cs"/>
              </a:rPr>
              <a:t> Active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25</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Réponse aux attaques</a:t>
            </a:r>
          </a:p>
          <a:p>
            <a:endParaRPr lang="fr-FR" dirty="0" smtClean="0"/>
          </a:p>
          <a:p>
            <a:r>
              <a:rPr lang="fr-FR" dirty="0" smtClean="0"/>
              <a:t>Plus de limitation par la bande passante</a:t>
            </a:r>
          </a:p>
          <a:p>
            <a:pPr>
              <a:buNone/>
            </a:pPr>
            <a:endParaRPr lang="fr-FR" dirty="0"/>
          </a:p>
        </p:txBody>
      </p:sp>
      <p:sp>
        <p:nvSpPr>
          <p:cNvPr id="5"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Différence IDS/IPS</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26</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Furtivité</a:t>
            </a:r>
          </a:p>
          <a:p>
            <a:endParaRPr lang="fr-FR" dirty="0" smtClean="0"/>
          </a:p>
          <a:p>
            <a:r>
              <a:rPr lang="fr-FR" dirty="0" smtClean="0"/>
              <a:t>Analyse plus vaste</a:t>
            </a:r>
          </a:p>
          <a:p>
            <a:endParaRPr lang="fr-FR" dirty="0" smtClean="0"/>
          </a:p>
          <a:p>
            <a:r>
              <a:rPr lang="fr-FR" dirty="0" smtClean="0"/>
              <a:t>Peu d’IPS libres</a:t>
            </a:r>
          </a:p>
          <a:p>
            <a:endParaRPr lang="fr-FR" dirty="0" smtClean="0"/>
          </a:p>
          <a:p>
            <a:r>
              <a:rPr lang="fr-FR" dirty="0" smtClean="0"/>
              <a:t>Fonction de blocage face à une fonction de filtrage</a:t>
            </a:r>
          </a:p>
          <a:p>
            <a:endParaRPr lang="fr-FR" dirty="0"/>
          </a:p>
        </p:txBody>
      </p:sp>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Différence IPS/Firewall</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27</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Solution IPS/IDS Propriétaire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45058" name="Picture 2"/>
          <p:cNvPicPr>
            <a:picLocks noChangeAspect="1" noChangeArrowheads="1"/>
          </p:cNvPicPr>
          <p:nvPr/>
        </p:nvPicPr>
        <p:blipFill>
          <a:blip r:embed="rId3"/>
          <a:srcRect/>
          <a:stretch>
            <a:fillRect/>
          </a:stretch>
        </p:blipFill>
        <p:spPr bwMode="auto">
          <a:xfrm>
            <a:off x="0" y="1323974"/>
            <a:ext cx="9144000" cy="4462479"/>
          </a:xfrm>
          <a:prstGeom prst="rect">
            <a:avLst/>
          </a:prstGeom>
          <a:noFill/>
          <a:ln w="9525">
            <a:noFill/>
            <a:miter lim="800000"/>
            <a:headEnd/>
            <a:tailEnd/>
          </a:ln>
          <a:effectLst/>
        </p:spPr>
      </p:pic>
      <p:sp>
        <p:nvSpPr>
          <p:cNvPr id="7" name="Espace réservé de la date 6"/>
          <p:cNvSpPr>
            <a:spLocks noGrp="1"/>
          </p:cNvSpPr>
          <p:nvPr>
            <p:ph type="dt" sz="half" idx="10"/>
          </p:nvPr>
        </p:nvSpPr>
        <p:spPr/>
        <p:txBody>
          <a:bodyPr/>
          <a:lstStyle/>
          <a:p>
            <a:r>
              <a:rPr lang="fr-FR" smtClean="0"/>
              <a:t>19/01/2009</a:t>
            </a:r>
            <a:endParaRPr lang="fr-FR"/>
          </a:p>
        </p:txBody>
      </p:sp>
      <p:sp>
        <p:nvSpPr>
          <p:cNvPr id="8" name="Espace réservé du numéro de diapositive 7"/>
          <p:cNvSpPr>
            <a:spLocks noGrp="1"/>
          </p:cNvSpPr>
          <p:nvPr>
            <p:ph type="sldNum" sz="quarter" idx="12"/>
          </p:nvPr>
        </p:nvSpPr>
        <p:spPr/>
        <p:txBody>
          <a:bodyPr/>
          <a:lstStyle/>
          <a:p>
            <a:fld id="{8B6A9C2C-834E-42B0-86F5-0A7C7DAF96C6}" type="slidenum">
              <a:rPr lang="fr-FR" smtClean="0"/>
              <a:pPr/>
              <a:t>28</a:t>
            </a:fld>
            <a:endParaRPr lang="fr-FR"/>
          </a:p>
        </p:txBody>
      </p:sp>
      <p:sp>
        <p:nvSpPr>
          <p:cNvPr id="9" name="Espace réservé du pied de page 8"/>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Solution IPS/IDS Propriétaire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45059" name="Picture 3"/>
          <p:cNvPicPr>
            <a:picLocks noChangeAspect="1" noChangeArrowheads="1"/>
          </p:cNvPicPr>
          <p:nvPr/>
        </p:nvPicPr>
        <p:blipFill>
          <a:blip r:embed="rId3"/>
          <a:srcRect/>
          <a:stretch>
            <a:fillRect/>
          </a:stretch>
        </p:blipFill>
        <p:spPr bwMode="auto">
          <a:xfrm>
            <a:off x="0" y="1714488"/>
            <a:ext cx="9160259" cy="4143403"/>
          </a:xfrm>
          <a:prstGeom prst="rect">
            <a:avLst/>
          </a:prstGeom>
          <a:noFill/>
          <a:ln w="9525">
            <a:noFill/>
            <a:miter lim="800000"/>
            <a:headEnd/>
            <a:tailEnd/>
          </a:ln>
          <a:effectLst/>
        </p:spPr>
      </p:pic>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29</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lstStyle/>
          <a:p>
            <a:r>
              <a:rPr lang="fr-FR" dirty="0" smtClean="0"/>
              <a:t>Quelques Chiffres</a:t>
            </a:r>
            <a:endParaRPr lang="fr-FR" dirty="0"/>
          </a:p>
        </p:txBody>
      </p:sp>
      <p:sp>
        <p:nvSpPr>
          <p:cNvPr id="3" name="Espace réservé du contenu 2"/>
          <p:cNvSpPr>
            <a:spLocks noGrp="1"/>
          </p:cNvSpPr>
          <p:nvPr>
            <p:ph idx="1"/>
          </p:nvPr>
        </p:nvSpPr>
        <p:spPr/>
        <p:txBody>
          <a:bodyPr>
            <a:normAutofit/>
          </a:bodyPr>
          <a:lstStyle/>
          <a:p>
            <a:pPr>
              <a:buFont typeface="Wingdings" pitchFamily="2" charset="2"/>
              <a:buChar char="Ø"/>
            </a:pPr>
            <a:r>
              <a:rPr lang="fr-FR" dirty="0" smtClean="0"/>
              <a:t>En 2006, le </a:t>
            </a:r>
            <a:r>
              <a:rPr lang="en-US" dirty="0" smtClean="0"/>
              <a:t>Computer  Emergency Response  Team  (CERT)</a:t>
            </a:r>
            <a:r>
              <a:rPr lang="fr-FR" dirty="0" smtClean="0"/>
              <a:t> a rapporté 674 235 demandes d'assistance par mail.</a:t>
            </a:r>
          </a:p>
          <a:p>
            <a:pPr>
              <a:buFont typeface="Wingdings" pitchFamily="2" charset="2"/>
              <a:buChar char="Ø"/>
            </a:pPr>
            <a:r>
              <a:rPr lang="fr-FR" dirty="0" smtClean="0"/>
              <a:t>En 2006 pour 313 entreprises américaines on relève:</a:t>
            </a:r>
          </a:p>
          <a:p>
            <a:pPr>
              <a:buNone/>
            </a:pPr>
            <a:r>
              <a:rPr lang="fr-FR" dirty="0" smtClean="0"/>
              <a:t>	52 millions de dollars de perte contre 130 millions en 2005, les plus importantes attaques étant:</a:t>
            </a:r>
          </a:p>
          <a:p>
            <a:pPr lvl="1">
              <a:buFont typeface="Wingdings" pitchFamily="2" charset="2"/>
              <a:buChar char="Ø"/>
            </a:pPr>
            <a:r>
              <a:rPr lang="fr-FR" dirty="0" smtClean="0"/>
              <a:t> Les Virus (15,7 m$)</a:t>
            </a:r>
          </a:p>
          <a:p>
            <a:pPr lvl="1">
              <a:buFont typeface="Wingdings" pitchFamily="2" charset="2"/>
              <a:buChar char="Ø"/>
            </a:pPr>
            <a:r>
              <a:rPr lang="fr-FR" dirty="0" smtClean="0"/>
              <a:t> Les accès non autorisés à l'information (10,6 m$)</a:t>
            </a:r>
          </a:p>
          <a:p>
            <a:pPr lvl="1">
              <a:buNone/>
            </a:pPr>
            <a:endParaRPr lang="fr-FR" dirty="0" smtClean="0"/>
          </a:p>
          <a:p>
            <a:pPr lvl="1">
              <a:buFont typeface="Wingdings" pitchFamily="2" charset="2"/>
              <a:buChar char="§"/>
            </a:pPr>
            <a:endParaRPr lang="fr-FR" dirty="0" smtClean="0"/>
          </a:p>
          <a:p>
            <a:pPr lvl="1">
              <a:buNone/>
            </a:pPr>
            <a:endParaRPr lang="fr-FR" dirty="0" smtClean="0"/>
          </a:p>
          <a:p>
            <a:pPr lvl="1">
              <a:buNone/>
            </a:pPr>
            <a:endParaRPr lang="fr-FR" dirty="0" smtClean="0"/>
          </a:p>
          <a:p>
            <a:pPr lvl="2">
              <a:buNone/>
            </a:pPr>
            <a:endParaRPr lang="fr-FR" dirty="0" smtClean="0"/>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numéro de diapositive 4"/>
          <p:cNvSpPr>
            <a:spLocks noGrp="1"/>
          </p:cNvSpPr>
          <p:nvPr>
            <p:ph type="sldNum" sz="quarter" idx="12"/>
          </p:nvPr>
        </p:nvSpPr>
        <p:spPr/>
        <p:txBody>
          <a:bodyPr/>
          <a:lstStyle/>
          <a:p>
            <a:fld id="{8B6A9C2C-834E-42B0-86F5-0A7C7DAF96C6}" type="slidenum">
              <a:rPr lang="fr-FR" smtClean="0"/>
              <a:pPr/>
              <a:t>3</a:t>
            </a:fld>
            <a:endParaRPr lang="fr-FR"/>
          </a:p>
        </p:txBody>
      </p:sp>
      <p:sp>
        <p:nvSpPr>
          <p:cNvPr id="6" name="Espace réservé du pied de page 5"/>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Solution IPS/IDS Libre</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46082" name="Picture 2"/>
          <p:cNvPicPr>
            <a:picLocks noChangeAspect="1" noChangeArrowheads="1"/>
          </p:cNvPicPr>
          <p:nvPr/>
        </p:nvPicPr>
        <p:blipFill>
          <a:blip r:embed="rId3"/>
          <a:srcRect/>
          <a:stretch>
            <a:fillRect/>
          </a:stretch>
        </p:blipFill>
        <p:spPr bwMode="auto">
          <a:xfrm>
            <a:off x="1" y="1214422"/>
            <a:ext cx="9144000" cy="5286412"/>
          </a:xfrm>
          <a:prstGeom prst="rect">
            <a:avLst/>
          </a:prstGeom>
          <a:noFill/>
          <a:ln w="9525">
            <a:noFill/>
            <a:miter lim="800000"/>
            <a:headEnd/>
            <a:tailEnd/>
          </a:ln>
          <a:effectLst/>
        </p:spPr>
      </p:pic>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30</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785926"/>
            <a:ext cx="8229600" cy="4389120"/>
          </a:xfrm>
        </p:spPr>
        <p:txBody>
          <a:bodyPr>
            <a:noAutofit/>
          </a:bodyPr>
          <a:lstStyle/>
          <a:p>
            <a:r>
              <a:rPr lang="fr-FR" sz="2000" b="1" dirty="0" smtClean="0"/>
              <a:t>Problèmes Actuels </a:t>
            </a:r>
          </a:p>
          <a:p>
            <a:pPr lvl="1"/>
            <a:r>
              <a:rPr lang="fr-FR" sz="2000" dirty="0" smtClean="0"/>
              <a:t>IDS outils pas le  plus performants du marché</a:t>
            </a:r>
          </a:p>
          <a:p>
            <a:pPr lvl="2"/>
            <a:r>
              <a:rPr lang="fr-FR" sz="2000" dirty="0" smtClean="0"/>
              <a:t> Trop de faux positifs. </a:t>
            </a:r>
          </a:p>
          <a:p>
            <a:pPr lvl="2"/>
            <a:r>
              <a:rPr lang="fr-FR" sz="2000" dirty="0" smtClean="0"/>
              <a:t>Attaques repérées -&gt; morcelée en plusieurs alertes</a:t>
            </a:r>
            <a:br>
              <a:rPr lang="fr-FR" sz="2000" dirty="0" smtClean="0"/>
            </a:br>
            <a:endParaRPr lang="fr-FR" sz="2000" dirty="0" smtClean="0"/>
          </a:p>
          <a:p>
            <a:r>
              <a:rPr lang="fr-FR" sz="2000" b="1" dirty="0" smtClean="0"/>
              <a:t>Les solutions pour corriger ces problèmes peuvent être : </a:t>
            </a:r>
            <a:r>
              <a:rPr lang="fr-FR" sz="2000" dirty="0" smtClean="0"/>
              <a:t/>
            </a:r>
            <a:br>
              <a:rPr lang="fr-FR" sz="2000" dirty="0" smtClean="0"/>
            </a:br>
            <a:endParaRPr lang="fr-FR" sz="2000" dirty="0" smtClean="0"/>
          </a:p>
          <a:p>
            <a:pPr lvl="1"/>
            <a:r>
              <a:rPr lang="fr-FR" sz="2000" dirty="0" smtClean="0"/>
              <a:t>Améliorer les algorithmes de base de la détection (baisse des faux positifs)</a:t>
            </a:r>
          </a:p>
          <a:p>
            <a:pPr lvl="1"/>
            <a:r>
              <a:rPr lang="fr-FR" sz="2000" dirty="0" smtClean="0"/>
              <a:t>Corréler les alertes (diminuer leur nombre). </a:t>
            </a:r>
          </a:p>
          <a:p>
            <a:pPr lvl="1"/>
            <a:r>
              <a:rPr lang="fr-FR" sz="2000" dirty="0" smtClean="0"/>
              <a:t>Identifier les scénarios d'attaques complexes. </a:t>
            </a:r>
          </a:p>
          <a:p>
            <a:pPr>
              <a:buNone/>
            </a:pPr>
            <a:r>
              <a:rPr lang="fr-FR" sz="2000" dirty="0" smtClean="0"/>
              <a:t/>
            </a:r>
            <a:br>
              <a:rPr lang="fr-FR" sz="2000" dirty="0" smtClean="0"/>
            </a:br>
            <a:endParaRPr lang="fr-FR" sz="2000" dirty="0"/>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pied de page 4"/>
          <p:cNvSpPr>
            <a:spLocks noGrp="1"/>
          </p:cNvSpPr>
          <p:nvPr>
            <p:ph type="ftr" sz="quarter" idx="11"/>
          </p:nvPr>
        </p:nvSpPr>
        <p:spPr/>
        <p:txBody>
          <a:bodyPr/>
          <a:lstStyle/>
          <a:p>
            <a:r>
              <a:rPr lang="fr-FR" smtClean="0"/>
              <a:t>Exposé IR3</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31</a:t>
            </a:fld>
            <a:endParaRPr lang="fr-FR"/>
          </a:p>
        </p:txBody>
      </p:sp>
      <p:sp>
        <p:nvSpPr>
          <p:cNvPr id="8"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000" dirty="0" smtClean="0">
                <a:solidFill>
                  <a:schemeClr val="tx2"/>
                </a:solidFill>
                <a:latin typeface="+mj-lt"/>
                <a:ea typeface="+mj-ea"/>
                <a:cs typeface="+mj-cs"/>
              </a:rPr>
              <a:t>Conclusion</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428736"/>
            <a:ext cx="8543956" cy="4895864"/>
          </a:xfrm>
        </p:spPr>
        <p:txBody>
          <a:bodyPr/>
          <a:lstStyle/>
          <a:p>
            <a:pPr>
              <a:lnSpc>
                <a:spcPct val="80000"/>
              </a:lnSpc>
            </a:pPr>
            <a:r>
              <a:rPr lang="fr-FR" sz="2000" dirty="0" smtClean="0"/>
              <a:t>Détection et prévention des intrusions par Thierry Evangelista</a:t>
            </a:r>
          </a:p>
          <a:p>
            <a:pPr>
              <a:lnSpc>
                <a:spcPct val="80000"/>
              </a:lnSpc>
            </a:pPr>
            <a:r>
              <a:rPr lang="fr-FR" sz="2000" dirty="0" smtClean="0"/>
              <a:t>IDS / IPS par James E. </a:t>
            </a:r>
            <a:r>
              <a:rPr lang="fr-FR" sz="2000" dirty="0" err="1" smtClean="0"/>
              <a:t>Thiel</a:t>
            </a:r>
            <a:r>
              <a:rPr lang="fr-FR" sz="2000" dirty="0" smtClean="0"/>
              <a:t>, </a:t>
            </a:r>
            <a:r>
              <a:rPr lang="fr-FR" sz="2000" dirty="0" err="1" smtClean="0"/>
              <a:t>Drexel</a:t>
            </a:r>
            <a:r>
              <a:rPr lang="fr-FR" sz="2000" dirty="0" smtClean="0"/>
              <a:t> </a:t>
            </a:r>
            <a:r>
              <a:rPr lang="fr-FR" sz="2000" dirty="0" err="1" smtClean="0"/>
              <a:t>University</a:t>
            </a:r>
            <a:endParaRPr lang="fr-FR" sz="2000" dirty="0" smtClean="0"/>
          </a:p>
          <a:p>
            <a:pPr>
              <a:lnSpc>
                <a:spcPct val="80000"/>
              </a:lnSpc>
            </a:pPr>
            <a:r>
              <a:rPr lang="fr-FR" sz="2000" dirty="0" smtClean="0"/>
              <a:t>IDS et IPS au service de la détection d'intrusion </a:t>
            </a:r>
          </a:p>
          <a:p>
            <a:pPr lvl="1">
              <a:lnSpc>
                <a:spcPct val="80000"/>
              </a:lnSpc>
            </a:pPr>
            <a:r>
              <a:rPr lang="fr-FR" sz="2000" dirty="0" smtClean="0"/>
              <a:t>Par </a:t>
            </a:r>
            <a:r>
              <a:rPr lang="fr-FR" sz="2000" dirty="0" err="1" smtClean="0"/>
              <a:t>JDNet</a:t>
            </a:r>
            <a:r>
              <a:rPr lang="fr-FR" sz="2000" dirty="0" smtClean="0"/>
              <a:t> Solutions (Benchmark Group)</a:t>
            </a:r>
          </a:p>
          <a:p>
            <a:pPr lvl="1">
              <a:lnSpc>
                <a:spcPct val="80000"/>
              </a:lnSpc>
            </a:pPr>
            <a:r>
              <a:rPr lang="fr-FR" sz="2000" dirty="0" smtClean="0"/>
              <a:t>http://solutions.journaldunet.com/0312/031205_ids_ips.shtml</a:t>
            </a:r>
          </a:p>
          <a:p>
            <a:pPr>
              <a:lnSpc>
                <a:spcPct val="80000"/>
              </a:lnSpc>
            </a:pPr>
            <a:r>
              <a:rPr lang="fr-FR" sz="2000" dirty="0" smtClean="0"/>
              <a:t>Host and Network Intrusion </a:t>
            </a:r>
            <a:r>
              <a:rPr lang="fr-FR" sz="2000" dirty="0" err="1" smtClean="0"/>
              <a:t>Prevention</a:t>
            </a:r>
            <a:endParaRPr lang="fr-FR" sz="2000" dirty="0" smtClean="0"/>
          </a:p>
          <a:p>
            <a:pPr lvl="1">
              <a:lnSpc>
                <a:spcPct val="80000"/>
              </a:lnSpc>
            </a:pPr>
            <a:r>
              <a:rPr lang="fr-FR" sz="2000" dirty="0" smtClean="0"/>
              <a:t>www.mcafee.com/us/_tier2/products/_media/mcafee/wp_</a:t>
            </a:r>
            <a:r>
              <a:rPr lang="fr-FR" sz="2000" b="1" dirty="0" smtClean="0"/>
              <a:t>host</a:t>
            </a:r>
            <a:r>
              <a:rPr lang="fr-FR" sz="2000" dirty="0" smtClean="0"/>
              <a:t>_nip.pdf </a:t>
            </a:r>
          </a:p>
          <a:p>
            <a:pPr>
              <a:lnSpc>
                <a:spcPct val="80000"/>
              </a:lnSpc>
            </a:pPr>
            <a:r>
              <a:rPr lang="fr-FR" sz="2000" dirty="0" smtClean="0"/>
              <a:t>Prévention d’intrusion</a:t>
            </a:r>
          </a:p>
          <a:p>
            <a:pPr lvl="1">
              <a:lnSpc>
                <a:spcPct val="80000"/>
              </a:lnSpc>
            </a:pPr>
            <a:r>
              <a:rPr lang="fr-FR" sz="2000" dirty="0" smtClean="0"/>
              <a:t>www.hsc.fr/ressources/presentations/csm05-ips/cnet05_ips.pdf </a:t>
            </a:r>
          </a:p>
          <a:p>
            <a:pPr>
              <a:lnSpc>
                <a:spcPct val="80000"/>
              </a:lnSpc>
            </a:pPr>
            <a:r>
              <a:rPr lang="fr-FR" sz="2000" dirty="0" err="1" smtClean="0"/>
              <a:t>Snort</a:t>
            </a:r>
            <a:r>
              <a:rPr lang="fr-FR" sz="2000" dirty="0" smtClean="0"/>
              <a:t> </a:t>
            </a:r>
            <a:r>
              <a:rPr lang="fr-FR" sz="2000" dirty="0" err="1" smtClean="0"/>
              <a:t>Users</a:t>
            </a:r>
            <a:r>
              <a:rPr lang="fr-FR" sz="2000" dirty="0" smtClean="0"/>
              <a:t> </a:t>
            </a:r>
            <a:r>
              <a:rPr lang="fr-FR" sz="2000" dirty="0" err="1" smtClean="0"/>
              <a:t>Manual</a:t>
            </a:r>
            <a:r>
              <a:rPr lang="fr-FR" sz="2000" dirty="0" smtClean="0"/>
              <a:t> 2.4.0</a:t>
            </a:r>
          </a:p>
          <a:p>
            <a:pPr lvl="1">
              <a:lnSpc>
                <a:spcPct val="80000"/>
              </a:lnSpc>
            </a:pPr>
            <a:r>
              <a:rPr lang="fr-FR" sz="2000" dirty="0" smtClean="0"/>
              <a:t>www.snort.org/docs/snort_htmanuals/htmanual_2.4/</a:t>
            </a:r>
          </a:p>
          <a:p>
            <a:r>
              <a:rPr lang="fr-FR" sz="2000" dirty="0" smtClean="0"/>
              <a:t>Sécurité réseau </a:t>
            </a:r>
          </a:p>
          <a:p>
            <a:pPr lvl="1"/>
            <a:r>
              <a:rPr lang="fr-FR" sz="2000" dirty="0" smtClean="0"/>
              <a:t>Amélie </a:t>
            </a:r>
            <a:r>
              <a:rPr lang="fr-FR" sz="2000" dirty="0" err="1" smtClean="0"/>
              <a:t>Désandré</a:t>
            </a:r>
            <a:r>
              <a:rPr lang="fr-FR" sz="2000" dirty="0" smtClean="0"/>
              <a:t>, Benjamin </a:t>
            </a:r>
            <a:r>
              <a:rPr lang="fr-FR" sz="2000" dirty="0" err="1" smtClean="0"/>
              <a:t>Kittler</a:t>
            </a:r>
            <a:r>
              <a:rPr lang="fr-FR" sz="2000" dirty="0" smtClean="0"/>
              <a:t>, Romain </a:t>
            </a:r>
            <a:r>
              <a:rPr lang="fr-FR" sz="2000" dirty="0" err="1" smtClean="0"/>
              <a:t>Loutrel</a:t>
            </a:r>
            <a:r>
              <a:rPr lang="fr-FR" sz="2000" dirty="0" smtClean="0"/>
              <a:t> et Thomas </a:t>
            </a:r>
            <a:r>
              <a:rPr lang="fr-FR" sz="2000" dirty="0" err="1" smtClean="0"/>
              <a:t>Renaudin</a:t>
            </a:r>
            <a:r>
              <a:rPr lang="fr-FR" sz="2000" dirty="0" smtClean="0"/>
              <a:t>.</a:t>
            </a:r>
          </a:p>
          <a:p>
            <a:endParaRPr lang="fr-FR" dirty="0"/>
          </a:p>
        </p:txBody>
      </p:sp>
      <p:sp>
        <p:nvSpPr>
          <p:cNvPr id="4"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Sources</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32</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3"/>
          <p:cNvSpPr>
            <a:spLocks noGrp="1"/>
          </p:cNvSpPr>
          <p:nvPr>
            <p:ph type="dt" sz="half" idx="10"/>
          </p:nvPr>
        </p:nvSpPr>
        <p:spPr>
          <a:xfrm>
            <a:off x="1143000" y="6445250"/>
            <a:ext cx="1143000" cy="260350"/>
          </a:xfrm>
        </p:spPr>
        <p:txBody>
          <a:bodyPr/>
          <a:lstStyle/>
          <a:p>
            <a:r>
              <a:rPr lang="fr-FR" altLang="en-GB" smtClean="0"/>
              <a:t>19/01/2009</a:t>
            </a:r>
            <a:endParaRPr lang="fr-FR" altLang="en-GB" dirty="0"/>
          </a:p>
        </p:txBody>
      </p:sp>
      <p:sp>
        <p:nvSpPr>
          <p:cNvPr id="11" name="Espace réservé du numéro de diapositive 4"/>
          <p:cNvSpPr>
            <a:spLocks noGrp="1"/>
          </p:cNvSpPr>
          <p:nvPr>
            <p:ph type="sldNum" sz="quarter" idx="11"/>
          </p:nvPr>
        </p:nvSpPr>
        <p:spPr>
          <a:xfrm>
            <a:off x="7086600" y="6369050"/>
            <a:ext cx="914400" cy="304800"/>
          </a:xfrm>
        </p:spPr>
        <p:txBody>
          <a:bodyPr/>
          <a:lstStyle/>
          <a:p>
            <a:fld id="{54CA5729-12AD-494C-A14A-7B3225E7BBE5}" type="slidenum">
              <a:rPr lang="fr-FR" altLang="en-GB"/>
              <a:pPr/>
              <a:t>33</a:t>
            </a:fld>
            <a:endParaRPr lang="fr-FR" altLang="en-GB"/>
          </a:p>
        </p:txBody>
      </p:sp>
      <p:pic>
        <p:nvPicPr>
          <p:cNvPr id="12" name="Picture 4" descr="confus"/>
          <p:cNvPicPr>
            <a:picLocks noChangeAspect="1" noChangeArrowheads="1"/>
          </p:cNvPicPr>
          <p:nvPr/>
        </p:nvPicPr>
        <p:blipFill>
          <a:blip r:embed="rId4"/>
          <a:srcRect/>
          <a:stretch>
            <a:fillRect/>
          </a:stretch>
        </p:blipFill>
        <p:spPr bwMode="auto">
          <a:xfrm>
            <a:off x="3713163" y="2133600"/>
            <a:ext cx="1857375" cy="3995738"/>
          </a:xfrm>
          <a:prstGeom prst="rect">
            <a:avLst/>
          </a:prstGeom>
          <a:noFill/>
        </p:spPr>
      </p:pic>
      <p:sp>
        <p:nvSpPr>
          <p:cNvPr id="13" name="AutoShape 5"/>
          <p:cNvSpPr>
            <a:spLocks noChangeArrowheads="1"/>
          </p:cNvSpPr>
          <p:nvPr/>
        </p:nvSpPr>
        <p:spPr bwMode="auto">
          <a:xfrm>
            <a:off x="107950" y="4797425"/>
            <a:ext cx="3673475" cy="1008063"/>
          </a:xfrm>
          <a:prstGeom prst="wedgeEllipseCallout">
            <a:avLst>
              <a:gd name="adj1" fmla="val 60069"/>
              <a:gd name="adj2" fmla="val -158819"/>
            </a:avLst>
          </a:prstGeom>
          <a:noFill/>
          <a:ln w="25400" algn="ctr">
            <a:solidFill>
              <a:srgbClr val="FF00FF"/>
            </a:solidFill>
            <a:miter lim="800000"/>
            <a:headEnd/>
            <a:tailEnd/>
          </a:ln>
          <a:effectLst/>
        </p:spPr>
        <p:txBody>
          <a:bodyPr/>
          <a:lstStyle/>
          <a:p>
            <a:pPr algn="ctr"/>
            <a:endParaRPr lang="fr-FR" sz="800" b="0">
              <a:solidFill>
                <a:schemeClr val="accent1"/>
              </a:solidFill>
              <a:latin typeface="Arial" pitchFamily="34" charset="0"/>
            </a:endParaRPr>
          </a:p>
          <a:p>
            <a:pPr algn="ctr"/>
            <a:r>
              <a:rPr lang="fr-FR" b="0">
                <a:solidFill>
                  <a:schemeClr val="accent1"/>
                </a:solidFill>
                <a:latin typeface="Arial" pitchFamily="34" charset="0"/>
              </a:rPr>
              <a:t>Des questions ??</a:t>
            </a:r>
          </a:p>
        </p:txBody>
      </p:sp>
      <p:sp>
        <p:nvSpPr>
          <p:cNvPr id="14" name="AutoShape 6"/>
          <p:cNvSpPr>
            <a:spLocks noChangeArrowheads="1"/>
          </p:cNvSpPr>
          <p:nvPr/>
        </p:nvSpPr>
        <p:spPr bwMode="auto">
          <a:xfrm>
            <a:off x="5365750" y="692150"/>
            <a:ext cx="2592388" cy="1008063"/>
          </a:xfrm>
          <a:prstGeom prst="wedgeRoundRectCallout">
            <a:avLst>
              <a:gd name="adj1" fmla="val -60838"/>
              <a:gd name="adj2" fmla="val 175042"/>
              <a:gd name="adj3" fmla="val 16667"/>
            </a:avLst>
          </a:prstGeom>
          <a:noFill/>
          <a:ln w="25400" algn="ctr">
            <a:solidFill>
              <a:srgbClr val="FF00FF"/>
            </a:solidFill>
            <a:miter lim="800000"/>
            <a:headEnd/>
            <a:tailEnd/>
          </a:ln>
          <a:effectLst/>
        </p:spPr>
        <p:txBody>
          <a:bodyPr/>
          <a:lstStyle/>
          <a:p>
            <a:pPr algn="ctr"/>
            <a:r>
              <a:rPr lang="fr-FR" b="0">
                <a:solidFill>
                  <a:schemeClr val="accent1"/>
                </a:solidFill>
                <a:latin typeface="Arial" pitchFamily="34" charset="0"/>
              </a:rPr>
              <a:t>Merci pour votre attention.</a:t>
            </a:r>
          </a:p>
          <a:p>
            <a:pPr algn="ctr"/>
            <a:endParaRPr lang="fr-FR" b="0">
              <a:solidFill>
                <a:schemeClr val="accent1"/>
              </a:solidFill>
              <a:latin typeface="Arial" pitchFamily="34" charset="0"/>
            </a:endParaRPr>
          </a:p>
        </p:txBody>
      </p:sp>
      <p:sp>
        <p:nvSpPr>
          <p:cNvPr id="16" name="Espace réservé du pied de page 15"/>
          <p:cNvSpPr>
            <a:spLocks noGrp="1"/>
          </p:cNvSpPr>
          <p:nvPr>
            <p:ph type="ftr" sz="quarter" idx="11"/>
          </p:nvPr>
        </p:nvSpPr>
        <p:spPr/>
        <p:txBody>
          <a:bodyPr/>
          <a:lstStyle/>
          <a:p>
            <a:r>
              <a:rPr lang="fr-FR" smtClean="0"/>
              <a:t>Exposé IR3</a:t>
            </a:r>
            <a:endParaRPr lang="fr-FR"/>
          </a:p>
        </p:txBody>
      </p:sp>
      <p:sp>
        <p:nvSpPr>
          <p:cNvPr id="19" name="Titre 1"/>
          <p:cNvSpPr txBox="1">
            <a:spLocks/>
          </p:cNvSpPr>
          <p:nvPr/>
        </p:nvSpPr>
        <p:spPr>
          <a:xfrm>
            <a:off x="357158" y="0"/>
            <a:ext cx="8786842"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0" i="0" u="none" strike="noStrike" kern="1200" cap="none" spc="0" normalizeH="0" baseline="0" noProof="0" dirty="0" smtClean="0">
                <a:ln>
                  <a:noFill/>
                </a:ln>
                <a:solidFill>
                  <a:schemeClr val="tx2"/>
                </a:solidFill>
                <a:effectLst/>
                <a:uLnTx/>
                <a:uFillTx/>
                <a:latin typeface="+mj-lt"/>
                <a:ea typeface="+mj-ea"/>
                <a:cs typeface="+mj-cs"/>
              </a:rPr>
              <a:t>FIN</a:t>
            </a:r>
            <a:endParaRPr kumimoji="0" lang="fr-FR"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subTnLst>
                                    <p:audio>
                                      <p:cMediaNode vol="89000">
                                        <p:cTn display="0" masterRel="sameClick">
                                          <p:stCondLst>
                                            <p:cond evt="begin" delay="0">
                                              <p:tn val="5"/>
                                            </p:cond>
                                          </p:stCondLst>
                                          <p:endCondLst>
                                            <p:cond evt="onStopAudio" delay="0">
                                              <p:tgtEl>
                                                <p:sldTgt/>
                                              </p:tgtEl>
                                            </p:cond>
                                          </p:endCondLst>
                                        </p:cTn>
                                        <p:tgtEl>
                                          <p:sndTgt r:embed="rId3" name="applause.wav" builtIn="1"/>
                                        </p:tgtEl>
                                      </p:cMediaNode>
                                    </p:audio>
                                  </p:subTnLst>
                                </p:cTn>
                              </p:par>
                            </p:childTnLst>
                          </p:cTn>
                        </p:par>
                        <p:par>
                          <p:cTn id="12" fill="hold">
                            <p:stCondLst>
                              <p:cond delay="16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357166"/>
            <a:ext cx="8229600" cy="1143000"/>
          </a:xfrm>
        </p:spPr>
        <p:txBody>
          <a:bodyPr/>
          <a:lstStyle/>
          <a:p>
            <a:r>
              <a:rPr lang="fr-FR" dirty="0" smtClean="0"/>
              <a:t>Sommaire</a:t>
            </a:r>
            <a:endParaRPr lang="fr-FR" dirty="0"/>
          </a:p>
        </p:txBody>
      </p:sp>
      <p:sp>
        <p:nvSpPr>
          <p:cNvPr id="3" name="Espace réservé du contenu 2"/>
          <p:cNvSpPr>
            <a:spLocks noGrp="1"/>
          </p:cNvSpPr>
          <p:nvPr>
            <p:ph idx="1"/>
          </p:nvPr>
        </p:nvSpPr>
        <p:spPr>
          <a:xfrm>
            <a:off x="457200" y="1714488"/>
            <a:ext cx="8229600" cy="4714908"/>
          </a:xfrm>
        </p:spPr>
        <p:txBody>
          <a:bodyPr>
            <a:normAutofit fontScale="92500" lnSpcReduction="10000"/>
          </a:bodyPr>
          <a:lstStyle/>
          <a:p>
            <a:pPr>
              <a:buFont typeface="Wingdings" pitchFamily="2" charset="2"/>
              <a:buChar char="Ø"/>
            </a:pPr>
            <a:r>
              <a:rPr lang="fr-FR" dirty="0" smtClean="0"/>
              <a:t>Intrusion </a:t>
            </a:r>
            <a:r>
              <a:rPr lang="fr-FR" dirty="0" err="1" smtClean="0"/>
              <a:t>Detection</a:t>
            </a:r>
            <a:r>
              <a:rPr lang="fr-FR" dirty="0" smtClean="0"/>
              <a:t> Système (IDS)</a:t>
            </a:r>
          </a:p>
          <a:p>
            <a:pPr lvl="1">
              <a:buFont typeface="Wingdings" pitchFamily="2" charset="2"/>
              <a:buChar char="§"/>
            </a:pPr>
            <a:r>
              <a:rPr lang="fr-FR" dirty="0" smtClean="0"/>
              <a:t>Principes de détection</a:t>
            </a:r>
          </a:p>
          <a:p>
            <a:pPr lvl="1">
              <a:buFont typeface="Wingdings" pitchFamily="2" charset="2"/>
              <a:buChar char="§"/>
            </a:pPr>
            <a:r>
              <a:rPr lang="fr-FR" dirty="0" smtClean="0"/>
              <a:t>Niveaux de détection</a:t>
            </a:r>
          </a:p>
          <a:p>
            <a:pPr lvl="1">
              <a:buFont typeface="Wingdings" pitchFamily="2" charset="2"/>
              <a:buChar char="§"/>
            </a:pPr>
            <a:endParaRPr lang="fr-FR" sz="1300" dirty="0" smtClean="0"/>
          </a:p>
          <a:p>
            <a:pPr>
              <a:buFont typeface="Wingdings" pitchFamily="2" charset="2"/>
              <a:buChar char="Ø"/>
            </a:pPr>
            <a:r>
              <a:rPr lang="fr-FR" dirty="0" smtClean="0"/>
              <a:t>Intrusion Protection Système (IPS)</a:t>
            </a:r>
          </a:p>
          <a:p>
            <a:pPr lvl="1">
              <a:buFont typeface="Wingdings" pitchFamily="2" charset="2"/>
              <a:buChar char="§"/>
            </a:pPr>
            <a:r>
              <a:rPr lang="fr-FR" dirty="0" smtClean="0"/>
              <a:t>Types d’IPS</a:t>
            </a:r>
          </a:p>
          <a:p>
            <a:pPr lvl="1">
              <a:buFont typeface="Wingdings" pitchFamily="2" charset="2"/>
              <a:buChar char="§"/>
            </a:pPr>
            <a:r>
              <a:rPr lang="fr-FR" dirty="0" smtClean="0"/>
              <a:t>Types de réponses aux attaques</a:t>
            </a:r>
          </a:p>
          <a:p>
            <a:pPr lvl="1">
              <a:buFont typeface="Wingdings" pitchFamily="2" charset="2"/>
              <a:buChar char="§"/>
            </a:pPr>
            <a:endParaRPr lang="fr-FR" sz="1300" dirty="0" smtClean="0"/>
          </a:p>
          <a:p>
            <a:pPr>
              <a:buFont typeface="Wingdings" pitchFamily="2" charset="2"/>
              <a:buChar char="Ø"/>
            </a:pPr>
            <a:r>
              <a:rPr lang="fr-FR" dirty="0" smtClean="0"/>
              <a:t>Différence</a:t>
            </a:r>
          </a:p>
          <a:p>
            <a:pPr lvl="1">
              <a:buFont typeface="Wingdings" pitchFamily="2" charset="2"/>
              <a:buChar char="§"/>
            </a:pPr>
            <a:r>
              <a:rPr lang="fr-FR" dirty="0" smtClean="0"/>
              <a:t>IDS/IPS</a:t>
            </a:r>
          </a:p>
          <a:p>
            <a:pPr lvl="1">
              <a:buFont typeface="Wingdings" pitchFamily="2" charset="2"/>
              <a:buChar char="§"/>
            </a:pPr>
            <a:r>
              <a:rPr lang="fr-FR" dirty="0" smtClean="0"/>
              <a:t>IPS/ Firewall</a:t>
            </a:r>
          </a:p>
          <a:p>
            <a:pPr lvl="1">
              <a:buFont typeface="Wingdings" pitchFamily="2" charset="2"/>
              <a:buChar char="§"/>
            </a:pPr>
            <a:endParaRPr lang="fr-FR" sz="1400" dirty="0" smtClean="0"/>
          </a:p>
          <a:p>
            <a:pPr>
              <a:buFont typeface="Wingdings" pitchFamily="2" charset="2"/>
              <a:buChar char="Ø"/>
            </a:pPr>
            <a:r>
              <a:rPr lang="fr-FR" dirty="0" smtClean="0"/>
              <a:t>Solutions IDS/IPS</a:t>
            </a:r>
          </a:p>
          <a:p>
            <a:pPr lvl="1">
              <a:buFont typeface="Wingdings" pitchFamily="2" charset="2"/>
              <a:buChar char="§"/>
            </a:pPr>
            <a:endParaRPr lang="fr-FR" dirty="0" smtClean="0"/>
          </a:p>
          <a:p>
            <a:pPr lvl="1">
              <a:buNone/>
            </a:pPr>
            <a:endParaRPr lang="fr-FR" dirty="0" smtClean="0"/>
          </a:p>
          <a:p>
            <a:pPr lvl="1">
              <a:buNone/>
            </a:pPr>
            <a:endParaRPr lang="fr-FR" dirty="0" smtClean="0"/>
          </a:p>
          <a:p>
            <a:pPr lvl="2">
              <a:buNone/>
            </a:pPr>
            <a:endParaRPr lang="fr-FR" dirty="0" smtClean="0"/>
          </a:p>
        </p:txBody>
      </p:sp>
      <p:sp>
        <p:nvSpPr>
          <p:cNvPr id="4" name="Espace réservé de la date 3"/>
          <p:cNvSpPr>
            <a:spLocks noGrp="1"/>
          </p:cNvSpPr>
          <p:nvPr>
            <p:ph type="dt" sz="half" idx="10"/>
          </p:nvPr>
        </p:nvSpPr>
        <p:spPr/>
        <p:txBody>
          <a:bodyPr/>
          <a:lstStyle/>
          <a:p>
            <a:r>
              <a:rPr lang="fr-FR" smtClean="0"/>
              <a:t>19/01/2009</a:t>
            </a:r>
            <a:endParaRPr lang="fr-FR"/>
          </a:p>
        </p:txBody>
      </p:sp>
      <p:sp>
        <p:nvSpPr>
          <p:cNvPr id="5" name="Espace réservé du numéro de diapositive 4"/>
          <p:cNvSpPr>
            <a:spLocks noGrp="1"/>
          </p:cNvSpPr>
          <p:nvPr>
            <p:ph type="sldNum" sz="quarter" idx="12"/>
          </p:nvPr>
        </p:nvSpPr>
        <p:spPr/>
        <p:txBody>
          <a:bodyPr/>
          <a:lstStyle/>
          <a:p>
            <a:fld id="{8B6A9C2C-834E-42B0-86F5-0A7C7DAF96C6}" type="slidenum">
              <a:rPr lang="fr-FR" smtClean="0"/>
              <a:pPr/>
              <a:t>4</a:t>
            </a:fld>
            <a:endParaRPr lang="fr-FR"/>
          </a:p>
        </p:txBody>
      </p:sp>
      <p:sp>
        <p:nvSpPr>
          <p:cNvPr id="6" name="Espace réservé du pied de page 5"/>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normAutofit fontScale="90000"/>
          </a:bodyPr>
          <a:lstStyle/>
          <a:p>
            <a:r>
              <a:rPr lang="fr-FR" sz="4000" dirty="0" smtClean="0"/>
              <a:t>IDS – Détection – Approche par scénario</a:t>
            </a:r>
            <a:endParaRPr lang="fr-FR" sz="4000" dirty="0"/>
          </a:p>
        </p:txBody>
      </p:sp>
      <p:sp>
        <p:nvSpPr>
          <p:cNvPr id="5" name="Espace réservé du contenu 2"/>
          <p:cNvSpPr txBox="1">
            <a:spLocks/>
          </p:cNvSpPr>
          <p:nvPr/>
        </p:nvSpPr>
        <p:spPr>
          <a:xfrm>
            <a:off x="214282" y="1500174"/>
            <a:ext cx="8858280" cy="1000132"/>
          </a:xfrm>
          <a:prstGeom prst="rect">
            <a:avLst/>
          </a:prstGeom>
        </p:spPr>
        <p:txBody>
          <a:bodyPr vert="horz">
            <a:normAutofit fontScale="25000" lnSpcReduction="20000"/>
          </a:bodyPr>
          <a:lstStyle/>
          <a:p>
            <a:pPr marL="274320" lvl="0" indent="-274320">
              <a:spcBef>
                <a:spcPct val="20000"/>
              </a:spcBef>
              <a:buClr>
                <a:schemeClr val="accent3"/>
              </a:buClr>
              <a:buSzPct val="95000"/>
              <a:buFont typeface="Wingdings" pitchFamily="2" charset="2"/>
              <a:buChar char="Ø"/>
              <a:defRPr/>
            </a:pPr>
            <a:r>
              <a:rPr lang="fr-FR" sz="10400" dirty="0" smtClean="0"/>
              <a:t>signature de l’attaque : spécifications propres de l’attaque:</a:t>
            </a:r>
          </a:p>
          <a:p>
            <a:pPr marL="731520" lvl="1" indent="-274320">
              <a:spcBef>
                <a:spcPct val="20000"/>
              </a:spcBef>
              <a:buClr>
                <a:schemeClr val="accent3"/>
              </a:buClr>
              <a:buSzPct val="95000"/>
              <a:buFont typeface="Wingdings" pitchFamily="2" charset="2"/>
              <a:buChar char="Ø"/>
              <a:defRPr/>
            </a:pPr>
            <a:r>
              <a:rPr lang="fr-FR" sz="9600" dirty="0" smtClean="0"/>
              <a:t>cas HIDS : analyse des actions d’un utilisateur</a:t>
            </a:r>
          </a:p>
          <a:p>
            <a:pPr marL="731520" lvl="1" indent="-274320">
              <a:spcBef>
                <a:spcPct val="20000"/>
              </a:spcBef>
              <a:buClr>
                <a:schemeClr val="accent3"/>
              </a:buClr>
              <a:buSzPct val="95000"/>
              <a:buFont typeface="Wingdings" pitchFamily="2" charset="2"/>
              <a:buChar char="Ø"/>
              <a:defRPr/>
            </a:pPr>
            <a:r>
              <a:rPr lang="fr-FR" sz="9600" dirty="0" smtClean="0"/>
              <a:t>cas NIDS : vérification du </a:t>
            </a:r>
            <a:r>
              <a:rPr lang="fr-FR" sz="9600" dirty="0" err="1" smtClean="0"/>
              <a:t>ﬂux</a:t>
            </a:r>
            <a:r>
              <a:rPr lang="fr-FR" sz="9600" dirty="0" smtClean="0"/>
              <a:t> d’informations sur le réseau</a:t>
            </a:r>
            <a:endParaRPr kumimoji="0" lang="fr-FR" sz="9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pitchFamily="2" charset="2"/>
              <a:buChar char="§"/>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fr-FR" sz="24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2" indent="-246888" algn="l" defTabSz="914400" rtl="0" eaLnBrk="1" fontAlgn="auto" latinLnBrk="0" hangingPunct="1">
              <a:lnSpc>
                <a:spcPct val="100000"/>
              </a:lnSpc>
              <a:spcBef>
                <a:spcPct val="20000"/>
              </a:spcBef>
              <a:spcAft>
                <a:spcPts val="0"/>
              </a:spcAft>
              <a:buClr>
                <a:schemeClr val="accent2"/>
              </a:buClr>
              <a:buSzPct val="70000"/>
              <a:buFont typeface="Wingdings 2"/>
              <a:buNone/>
              <a:tabLst/>
              <a:defRPr/>
            </a:pPr>
            <a:endParaRPr kumimoji="0" lang="fr-FR"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Espace réservé de la date 5"/>
          <p:cNvSpPr>
            <a:spLocks noGrp="1"/>
          </p:cNvSpPr>
          <p:nvPr>
            <p:ph type="dt" sz="half" idx="10"/>
          </p:nvPr>
        </p:nvSpPr>
        <p:spPr/>
        <p:txBody>
          <a:bodyPr/>
          <a:lstStyle/>
          <a:p>
            <a:r>
              <a:rPr lang="fr-FR" smtClean="0"/>
              <a:t>19/01/2009</a:t>
            </a:r>
            <a:endParaRPr lang="fr-FR"/>
          </a:p>
        </p:txBody>
      </p:sp>
      <p:sp>
        <p:nvSpPr>
          <p:cNvPr id="7" name="Espace réservé du numéro de diapositive 6"/>
          <p:cNvSpPr>
            <a:spLocks noGrp="1"/>
          </p:cNvSpPr>
          <p:nvPr>
            <p:ph type="sldNum" sz="quarter" idx="12"/>
          </p:nvPr>
        </p:nvSpPr>
        <p:spPr/>
        <p:txBody>
          <a:bodyPr/>
          <a:lstStyle/>
          <a:p>
            <a:fld id="{8B6A9C2C-834E-42B0-86F5-0A7C7DAF96C6}" type="slidenum">
              <a:rPr lang="fr-FR" smtClean="0"/>
              <a:pPr/>
              <a:t>5</a:t>
            </a:fld>
            <a:endParaRPr lang="fr-FR"/>
          </a:p>
        </p:txBody>
      </p:sp>
      <p:sp>
        <p:nvSpPr>
          <p:cNvPr id="8" name="Espace réservé du pied de page 7"/>
          <p:cNvSpPr>
            <a:spLocks noGrp="1"/>
          </p:cNvSpPr>
          <p:nvPr>
            <p:ph type="ftr" sz="quarter" idx="11"/>
          </p:nvPr>
        </p:nvSpPr>
        <p:spPr/>
        <p:txBody>
          <a:bodyPr/>
          <a:lstStyle/>
          <a:p>
            <a:r>
              <a:rPr lang="fr-FR" smtClean="0"/>
              <a:t>Exposé IR3</a:t>
            </a:r>
            <a:endParaRPr lang="fr-FR"/>
          </a:p>
        </p:txBody>
      </p:sp>
      <p:pic>
        <p:nvPicPr>
          <p:cNvPr id="15361" name="Picture 1"/>
          <p:cNvPicPr>
            <a:picLocks noChangeAspect="1" noChangeArrowheads="1"/>
          </p:cNvPicPr>
          <p:nvPr/>
        </p:nvPicPr>
        <p:blipFill>
          <a:blip r:embed="rId3"/>
          <a:srcRect/>
          <a:stretch>
            <a:fillRect/>
          </a:stretch>
        </p:blipFill>
        <p:spPr bwMode="auto">
          <a:xfrm>
            <a:off x="285720" y="3000372"/>
            <a:ext cx="8532763"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643050"/>
            <a:ext cx="8229600" cy="4214842"/>
          </a:xfrm>
        </p:spPr>
        <p:txBody>
          <a:bodyPr>
            <a:normAutofit/>
          </a:bodyPr>
          <a:lstStyle/>
          <a:p>
            <a:r>
              <a:rPr lang="fr-FR" dirty="0" smtClean="0"/>
              <a:t>L’analyse de motif</a:t>
            </a:r>
          </a:p>
          <a:p>
            <a:pPr lvl="1"/>
            <a:r>
              <a:rPr lang="fr-FR" sz="2600" dirty="0" smtClean="0"/>
              <a:t>Simple mais en retard…</a:t>
            </a:r>
          </a:p>
          <a:p>
            <a:pPr lvl="1"/>
            <a:endParaRPr lang="fr-FR" sz="2600" dirty="0" smtClean="0"/>
          </a:p>
          <a:p>
            <a:r>
              <a:rPr lang="fr-FR" dirty="0" smtClean="0"/>
              <a:t>Les recherches génériques</a:t>
            </a:r>
          </a:p>
          <a:p>
            <a:pPr lvl="1"/>
            <a:r>
              <a:rPr lang="fr-FR" sz="2600" dirty="0" smtClean="0"/>
              <a:t>Détection dans le code exécutable</a:t>
            </a:r>
          </a:p>
          <a:p>
            <a:pPr lvl="1"/>
            <a:endParaRPr lang="fr-FR" sz="2600" dirty="0" smtClean="0"/>
          </a:p>
          <a:p>
            <a:r>
              <a:rPr lang="fr-FR" dirty="0" smtClean="0"/>
              <a:t>Contrôle d’intégrité</a:t>
            </a:r>
          </a:p>
          <a:p>
            <a:pPr lvl="1"/>
            <a:r>
              <a:rPr lang="fr-FR" sz="2600" dirty="0" smtClean="0"/>
              <a:t>Détecter un changement du système</a:t>
            </a:r>
          </a:p>
        </p:txBody>
      </p:sp>
      <p:sp>
        <p:nvSpPr>
          <p:cNvPr id="4" name="Titre 1"/>
          <p:cNvSpPr>
            <a:spLocks noGrp="1"/>
          </p:cNvSpPr>
          <p:nvPr>
            <p:ph type="title"/>
          </p:nvPr>
        </p:nvSpPr>
        <p:spPr>
          <a:xfrm>
            <a:off x="428596" y="0"/>
            <a:ext cx="8229600" cy="1143000"/>
          </a:xfrm>
        </p:spPr>
        <p:txBody>
          <a:bodyPr>
            <a:normAutofit fontScale="90000"/>
          </a:bodyPr>
          <a:lstStyle/>
          <a:p>
            <a:r>
              <a:rPr lang="fr-FR" sz="4000" dirty="0" smtClean="0"/>
              <a:t>IDS – Détection – Approche par scénario</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6</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357298"/>
            <a:ext cx="8229600" cy="4389120"/>
          </a:xfrm>
        </p:spPr>
        <p:txBody>
          <a:bodyPr/>
          <a:lstStyle/>
          <a:p>
            <a:r>
              <a:rPr lang="fr-FR" dirty="0" smtClean="0"/>
              <a:t>Connaître le comportement normal d’un utilisateur</a:t>
            </a:r>
          </a:p>
          <a:p>
            <a:endParaRPr lang="fr-FR" dirty="0" smtClean="0"/>
          </a:p>
          <a:p>
            <a:r>
              <a:rPr lang="fr-FR" dirty="0" smtClean="0"/>
              <a:t>Dresser les profils d’utilisateurs</a:t>
            </a:r>
          </a:p>
          <a:p>
            <a:endParaRPr lang="fr-FR" dirty="0" smtClean="0"/>
          </a:p>
          <a:p>
            <a:r>
              <a:rPr lang="fr-FR" dirty="0" smtClean="0"/>
              <a:t>Détecter une alerte lors des évènements hors gabarit</a:t>
            </a:r>
          </a:p>
          <a:p>
            <a:pPr>
              <a:buNone/>
            </a:pPr>
            <a:endParaRPr lang="fr-FR" dirty="0"/>
          </a:p>
        </p:txBody>
      </p:sp>
      <p:sp>
        <p:nvSpPr>
          <p:cNvPr id="4" name="Titre 1"/>
          <p:cNvSpPr>
            <a:spLocks noGrp="1"/>
          </p:cNvSpPr>
          <p:nvPr>
            <p:ph type="title"/>
          </p:nvPr>
        </p:nvSpPr>
        <p:spPr>
          <a:xfrm>
            <a:off x="357158" y="0"/>
            <a:ext cx="8786842" cy="1143000"/>
          </a:xfrm>
        </p:spPr>
        <p:txBody>
          <a:bodyPr>
            <a:normAutofit fontScale="90000"/>
          </a:bodyPr>
          <a:lstStyle/>
          <a:p>
            <a:r>
              <a:rPr lang="fr-FR" sz="4000" dirty="0" smtClean="0"/>
              <a:t>IDS – Détection – Approche comportementale</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7</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pic>
        <p:nvPicPr>
          <p:cNvPr id="11265" name="Picture 1" descr="C:\Documents and Settings\Administrateur\Bureau\img49.png"/>
          <p:cNvPicPr>
            <a:picLocks noChangeAspect="1" noChangeArrowheads="1"/>
          </p:cNvPicPr>
          <p:nvPr/>
        </p:nvPicPr>
        <p:blipFill>
          <a:blip r:embed="rId3"/>
          <a:srcRect/>
          <a:stretch>
            <a:fillRect/>
          </a:stretch>
        </p:blipFill>
        <p:spPr bwMode="auto">
          <a:xfrm>
            <a:off x="285720" y="3714752"/>
            <a:ext cx="8097707" cy="29289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714488"/>
            <a:ext cx="8229600" cy="3143272"/>
          </a:xfrm>
        </p:spPr>
        <p:txBody>
          <a:bodyPr>
            <a:normAutofit/>
          </a:bodyPr>
          <a:lstStyle/>
          <a:p>
            <a:r>
              <a:rPr lang="fr-FR" dirty="0" smtClean="0"/>
              <a:t>Approche probabiliste (</a:t>
            </a:r>
            <a:r>
              <a:rPr lang="fr-FR" dirty="0" err="1" smtClean="0"/>
              <a:t>bayésienne</a:t>
            </a:r>
            <a:r>
              <a:rPr lang="fr-FR" dirty="0" smtClean="0"/>
              <a:t>)</a:t>
            </a:r>
          </a:p>
          <a:p>
            <a:pPr lvl="1"/>
            <a:r>
              <a:rPr lang="fr-FR" dirty="0" smtClean="0"/>
              <a:t>Avantage s:</a:t>
            </a:r>
          </a:p>
          <a:p>
            <a:pPr lvl="2"/>
            <a:r>
              <a:rPr lang="fr-FR" dirty="0" smtClean="0"/>
              <a:t>Construction du </a:t>
            </a:r>
            <a:r>
              <a:rPr lang="fr-FR" dirty="0" err="1" smtClean="0"/>
              <a:t>proﬁl</a:t>
            </a:r>
            <a:r>
              <a:rPr lang="fr-FR" dirty="0" smtClean="0"/>
              <a:t> simple et dynamique</a:t>
            </a:r>
          </a:p>
          <a:p>
            <a:pPr lvl="2"/>
            <a:r>
              <a:rPr lang="fr-FR" dirty="0" smtClean="0"/>
              <a:t>Réduction de faux positifs</a:t>
            </a:r>
          </a:p>
          <a:p>
            <a:pPr lvl="1"/>
            <a:r>
              <a:rPr lang="fr-FR" dirty="0" smtClean="0"/>
              <a:t>Inconvénient:</a:t>
            </a:r>
          </a:p>
          <a:p>
            <a:pPr lvl="2"/>
            <a:r>
              <a:rPr lang="fr-FR" dirty="0" smtClean="0"/>
              <a:t>Risque de déformation progressive du </a:t>
            </a:r>
            <a:r>
              <a:rPr lang="fr-FR" dirty="0" err="1" smtClean="0"/>
              <a:t>proﬁl</a:t>
            </a:r>
            <a:r>
              <a:rPr lang="fr-FR" dirty="0" smtClean="0"/>
              <a:t> par des attaques Répétées</a:t>
            </a:r>
          </a:p>
        </p:txBody>
      </p:sp>
      <p:sp>
        <p:nvSpPr>
          <p:cNvPr id="4" name="Titre 1"/>
          <p:cNvSpPr>
            <a:spLocks noGrp="1"/>
          </p:cNvSpPr>
          <p:nvPr>
            <p:ph type="title"/>
          </p:nvPr>
        </p:nvSpPr>
        <p:spPr>
          <a:xfrm>
            <a:off x="357158" y="0"/>
            <a:ext cx="8786842" cy="1143000"/>
          </a:xfrm>
        </p:spPr>
        <p:txBody>
          <a:bodyPr>
            <a:normAutofit fontScale="90000"/>
          </a:bodyPr>
          <a:lstStyle/>
          <a:p>
            <a:r>
              <a:rPr lang="fr-FR" sz="4000" dirty="0" smtClean="0"/>
              <a:t>IDS – Détection – Approche comportementale</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8</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571612"/>
            <a:ext cx="8229600" cy="5000660"/>
          </a:xfrm>
        </p:spPr>
        <p:txBody>
          <a:bodyPr>
            <a:normAutofit/>
          </a:bodyPr>
          <a:lstStyle/>
          <a:p>
            <a:r>
              <a:rPr lang="fr-FR" dirty="0" smtClean="0"/>
              <a:t>Approche statistique</a:t>
            </a:r>
          </a:p>
          <a:p>
            <a:pPr lvl="1"/>
            <a:r>
              <a:rPr lang="fr-FR" dirty="0" smtClean="0"/>
              <a:t>Inconvénients:</a:t>
            </a:r>
          </a:p>
          <a:p>
            <a:pPr lvl="2"/>
            <a:r>
              <a:rPr lang="fr-FR" dirty="0" smtClean="0"/>
              <a:t>Complexité en termes de maintenance</a:t>
            </a:r>
          </a:p>
          <a:p>
            <a:pPr lvl="1"/>
            <a:r>
              <a:rPr lang="fr-FR" dirty="0" smtClean="0"/>
              <a:t>Avantages:</a:t>
            </a:r>
          </a:p>
          <a:p>
            <a:pPr lvl="2"/>
            <a:r>
              <a:rPr lang="fr-FR" dirty="0" smtClean="0"/>
              <a:t>permet de détecter des attaques inconnues</a:t>
            </a:r>
          </a:p>
          <a:p>
            <a:pPr lvl="2"/>
            <a:r>
              <a:rPr lang="fr-FR" dirty="0" smtClean="0"/>
              <a:t>habitudes des utilisateurs apprises automatiquement</a:t>
            </a:r>
          </a:p>
          <a:p>
            <a:pPr lvl="2">
              <a:buNone/>
            </a:pPr>
            <a:endParaRPr lang="fr-FR" dirty="0" smtClean="0"/>
          </a:p>
          <a:p>
            <a:r>
              <a:rPr lang="fr-FR" dirty="0" smtClean="0"/>
              <a:t>Autres en étude :</a:t>
            </a:r>
          </a:p>
          <a:p>
            <a:pPr lvl="1"/>
            <a:r>
              <a:rPr lang="fr-FR" dirty="0" smtClean="0"/>
              <a:t>L’immunologie</a:t>
            </a:r>
          </a:p>
        </p:txBody>
      </p:sp>
      <p:sp>
        <p:nvSpPr>
          <p:cNvPr id="4" name="Titre 1"/>
          <p:cNvSpPr>
            <a:spLocks noGrp="1"/>
          </p:cNvSpPr>
          <p:nvPr>
            <p:ph type="title"/>
          </p:nvPr>
        </p:nvSpPr>
        <p:spPr>
          <a:xfrm>
            <a:off x="357158" y="0"/>
            <a:ext cx="8786842" cy="1143000"/>
          </a:xfrm>
        </p:spPr>
        <p:txBody>
          <a:bodyPr>
            <a:normAutofit fontScale="90000"/>
          </a:bodyPr>
          <a:lstStyle/>
          <a:p>
            <a:r>
              <a:rPr lang="fr-FR" sz="4000" dirty="0" smtClean="0"/>
              <a:t>IDS – Détection – Approche comportementale</a:t>
            </a:r>
            <a:endParaRPr lang="fr-FR" sz="4000" dirty="0"/>
          </a:p>
        </p:txBody>
      </p:sp>
      <p:sp>
        <p:nvSpPr>
          <p:cNvPr id="5" name="Espace réservé de la date 4"/>
          <p:cNvSpPr>
            <a:spLocks noGrp="1"/>
          </p:cNvSpPr>
          <p:nvPr>
            <p:ph type="dt" sz="half" idx="10"/>
          </p:nvPr>
        </p:nvSpPr>
        <p:spPr/>
        <p:txBody>
          <a:bodyPr/>
          <a:lstStyle/>
          <a:p>
            <a:r>
              <a:rPr lang="fr-FR" smtClean="0"/>
              <a:t>19/01/2009</a:t>
            </a:r>
            <a:endParaRPr lang="fr-FR"/>
          </a:p>
        </p:txBody>
      </p:sp>
      <p:sp>
        <p:nvSpPr>
          <p:cNvPr id="6" name="Espace réservé du numéro de diapositive 5"/>
          <p:cNvSpPr>
            <a:spLocks noGrp="1"/>
          </p:cNvSpPr>
          <p:nvPr>
            <p:ph type="sldNum" sz="quarter" idx="12"/>
          </p:nvPr>
        </p:nvSpPr>
        <p:spPr/>
        <p:txBody>
          <a:bodyPr/>
          <a:lstStyle/>
          <a:p>
            <a:fld id="{8B6A9C2C-834E-42B0-86F5-0A7C7DAF96C6}" type="slidenum">
              <a:rPr lang="fr-FR" smtClean="0"/>
              <a:pPr/>
              <a:t>9</a:t>
            </a:fld>
            <a:endParaRPr lang="fr-FR"/>
          </a:p>
        </p:txBody>
      </p:sp>
      <p:sp>
        <p:nvSpPr>
          <p:cNvPr id="7" name="Espace réservé du pied de page 6"/>
          <p:cNvSpPr>
            <a:spLocks noGrp="1"/>
          </p:cNvSpPr>
          <p:nvPr>
            <p:ph type="ftr" sz="quarter" idx="11"/>
          </p:nvPr>
        </p:nvSpPr>
        <p:spPr/>
        <p:txBody>
          <a:bodyPr/>
          <a:lstStyle/>
          <a:p>
            <a:r>
              <a:rPr lang="fr-FR" smtClean="0"/>
              <a:t>Exposé IR3</a:t>
            </a:r>
            <a:endParaRPr lang="fr-F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1921</TotalTime>
  <Words>2650</Words>
  <Application>Microsoft Office PowerPoint</Application>
  <PresentationFormat>Affichage à l'écran (4:3)</PresentationFormat>
  <Paragraphs>540</Paragraphs>
  <Slides>33</Slides>
  <Notes>33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33</vt:i4>
      </vt:variant>
    </vt:vector>
  </HeadingPairs>
  <TitlesOfParts>
    <vt:vector size="35" baseType="lpstr">
      <vt:lpstr>Débit</vt:lpstr>
      <vt:lpstr>Visio</vt:lpstr>
      <vt:lpstr>IDS / IPS : détecter et se protéger des intrusions</vt:lpstr>
      <vt:lpstr>Introduction</vt:lpstr>
      <vt:lpstr>Quelques Chiffres</vt:lpstr>
      <vt:lpstr>Sommaire</vt:lpstr>
      <vt:lpstr>IDS – Détection – Approche par scénario</vt:lpstr>
      <vt:lpstr>IDS – Détection – Approche par scénario</vt:lpstr>
      <vt:lpstr>IDS – Détection – Approche comportementale</vt:lpstr>
      <vt:lpstr>IDS – Détection – Approche comportementale</vt:lpstr>
      <vt:lpstr>IDS – Détection – Approche comportementale</vt:lpstr>
      <vt:lpstr>IDS – Détection-Bilan des solutions actuelles</vt:lpstr>
      <vt:lpstr>IDS – Niveaux – Réseau</vt:lpstr>
      <vt:lpstr>IDS – Niveaux – Réseau</vt:lpstr>
      <vt:lpstr>IDS – Niveaux – Réseau</vt:lpstr>
      <vt:lpstr>IDS – Niveaux – Réseau</vt:lpstr>
      <vt:lpstr>IDS – Niveaux – Système</vt:lpstr>
      <vt:lpstr>IDS – Niveaux – Système</vt:lpstr>
      <vt:lpstr>IDS – Niveaux – Système</vt:lpstr>
      <vt:lpstr>IPS</vt:lpstr>
      <vt:lpstr>IPS – Niveaux – Réseau</vt:lpstr>
      <vt:lpstr>IPS – Niveaux – Réseau</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Windows-Trust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 / IPS : détecter et se protéger des intrusions</dc:title>
  <dc:creator>Enigma</dc:creator>
  <cp:lastModifiedBy>Enigma</cp:lastModifiedBy>
  <cp:revision>243</cp:revision>
  <dcterms:created xsi:type="dcterms:W3CDTF">2009-12-29T13:52:38Z</dcterms:created>
  <dcterms:modified xsi:type="dcterms:W3CDTF">2010-01-18T20:57:35Z</dcterms:modified>
</cp:coreProperties>
</file>