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5" r:id="rId11"/>
    <p:sldId id="269" r:id="rId12"/>
    <p:sldId id="266" r:id="rId13"/>
    <p:sldId id="270" r:id="rId14"/>
    <p:sldId id="272" r:id="rId15"/>
    <p:sldId id="271" r:id="rId16"/>
    <p:sldId id="276" r:id="rId17"/>
    <p:sldId id="267" r:id="rId18"/>
    <p:sldId id="279" r:id="rId19"/>
    <p:sldId id="278" r:id="rId20"/>
    <p:sldId id="277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60" autoAdjust="0"/>
  </p:normalViewPr>
  <p:slideViewPr>
    <p:cSldViewPr>
      <p:cViewPr varScale="1">
        <p:scale>
          <a:sx n="89" d="100"/>
          <a:sy n="89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8669A-2EEF-44FC-B570-2ED20D290704}" type="datetimeFigureOut">
              <a:rPr lang="fr-FR" smtClean="0"/>
              <a:t>03/02/11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56632-B88A-4325-98F3-CCFB56444B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81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juste un petit </a:t>
            </a:r>
            <a:r>
              <a:rPr lang="fr-FR" dirty="0" err="1" smtClean="0"/>
              <a:t>slide</a:t>
            </a:r>
            <a:r>
              <a:rPr lang="fr-FR" dirty="0" smtClean="0"/>
              <a:t> pour dire que la couche de médiation est très importante dans une démarche SOA et que c'est </a:t>
            </a:r>
            <a:r>
              <a:rPr lang="fr-FR" dirty="0" err="1" smtClean="0"/>
              <a:t>grace</a:t>
            </a:r>
            <a:r>
              <a:rPr lang="fr-FR" dirty="0" smtClean="0"/>
              <a:t> à la SOA que les ESB se sont généralisés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6632-B88A-4325-98F3-CCFB56444BB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5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Terme apparu au début des années 2000</a:t>
            </a:r>
          </a:p>
          <a:p>
            <a:r>
              <a:rPr lang="fr-FR" dirty="0" smtClean="0"/>
              <a:t>Changements, refonte et ajout tardifs font que le parc applicatif de l’entreprise est souvent hétérogène</a:t>
            </a:r>
          </a:p>
          <a:p>
            <a:r>
              <a:rPr lang="fr-FR" dirty="0" smtClean="0"/>
              <a:t>Interopérabilité : nouveau</a:t>
            </a:r>
            <a:r>
              <a:rPr lang="fr-FR" baseline="0" dirty="0" smtClean="0"/>
              <a:t> compatible avec l’existant ancien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6632-B88A-4325-98F3-CCFB56444BB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2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Distribution forte : les services</a:t>
            </a:r>
            <a:r>
              <a:rPr lang="fr-FR" baseline="0" dirty="0" smtClean="0"/>
              <a:t> sont diffusés sur le l’intranet ou sur internet</a:t>
            </a:r>
          </a:p>
          <a:p>
            <a:r>
              <a:rPr lang="fr-FR" baseline="0" dirty="0" smtClean="0"/>
              <a:t>Orchestration : intelligence (parler de BPEL)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6632-B88A-4325-98F3-CCFB56444BB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50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WSDL avec</a:t>
            </a:r>
            <a:r>
              <a:rPr lang="fr-FR" baseline="0" dirty="0" smtClean="0"/>
              <a:t> le BC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6632-B88A-4325-98F3-CCFB56444BB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65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401-A62C-479E-A10A-0E9256A55998}" type="datetime1">
              <a:rPr lang="fr-FR" smtClean="0"/>
              <a:t>03/02/11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8075-F06A-4C36-94FC-FCFEF1854BEB}" type="datetime1">
              <a:rPr lang="fr-FR" smtClean="0"/>
              <a:t>03/02/11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E123-C4C9-4DA2-83F8-76A42FAF0326}" type="datetime1">
              <a:rPr lang="fr-FR" smtClean="0"/>
              <a:t>03/02/11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‹#›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7D86-BEC6-4B3B-88D0-1741A874B402}" type="datetime1">
              <a:rPr lang="fr-FR" smtClean="0"/>
              <a:t>03/02/11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9F3D-1360-42CC-965E-D47F39F6D9E9}" type="datetime1">
              <a:rPr lang="fr-FR" smtClean="0"/>
              <a:t>03/02/11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1320-890C-4C6B-B494-038598B7ABF2}" type="datetime1">
              <a:rPr lang="fr-FR" smtClean="0"/>
              <a:t>03/02/11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178B-4E99-48AF-8DFF-178053A21DC8}" type="datetime1">
              <a:rPr lang="fr-FR" smtClean="0"/>
              <a:t>03/02/11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8AB-E9F0-4F4B-9B20-270D0E06472E}" type="datetime1">
              <a:rPr lang="fr-FR" smtClean="0"/>
              <a:t>03/02/11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7B03-21D7-4217-8399-CAB801748F80}" type="datetime1">
              <a:rPr lang="fr-FR" smtClean="0"/>
              <a:t>03/02/11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3BC1-CF63-476F-B30C-DA333A3DA74D}" type="datetime1">
              <a:rPr lang="fr-FR" smtClean="0"/>
              <a:t>03/02/11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AD0D-152E-4BBA-A970-D29CAE1305F7}" type="datetime1">
              <a:rPr lang="fr-FR" smtClean="0"/>
              <a:t>03/02/11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47F719-AAB0-48D5-AB6B-1BDAA6168E00}" type="datetime1">
              <a:rPr lang="fr-FR" smtClean="0"/>
              <a:t>03/02/11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D4C685-8C1F-4C68-BAFA-9C9B5FA88F05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.application.corbeilledetache.epng.phloeme.com/" TargetMode="External"/><Relationship Id="rId3" Type="http://schemas.openxmlformats.org/officeDocument/2006/relationships/hyperlink" Target="http://java.sun.com/xml/ns/jbi/wsdl-11-wrapp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Enterprise Service Bus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498159" cy="916641"/>
          </a:xfrm>
        </p:spPr>
        <p:txBody>
          <a:bodyPr/>
          <a:lstStyle/>
          <a:p>
            <a:r>
              <a:rPr lang="fr-FR" dirty="0" smtClean="0"/>
              <a:t>Amine Slimane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95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1771650" cy="66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8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d’un ESB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Découverte dynamique des services</a:t>
            </a:r>
          </a:p>
          <a:p>
            <a:r>
              <a:rPr lang="fr-FR" dirty="0" smtClean="0"/>
              <a:t>Orchestration de service</a:t>
            </a:r>
          </a:p>
          <a:p>
            <a:r>
              <a:rPr lang="fr-FR" dirty="0" smtClean="0"/>
              <a:t>Distribution forte (à travers l’internet ou l’intranet)</a:t>
            </a:r>
          </a:p>
          <a:p>
            <a:r>
              <a:rPr lang="fr-FR" dirty="0" smtClean="0"/>
              <a:t>Communication par messages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10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976883" cy="109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312457" y="616530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JBI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8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Encapsuler chaque service dans un composant de service (ou Service </a:t>
            </a:r>
            <a:r>
              <a:rPr lang="fr-FR" dirty="0" err="1" smtClean="0"/>
              <a:t>Engine</a:t>
            </a:r>
            <a:r>
              <a:rPr lang="fr-FR" dirty="0" smtClean="0"/>
              <a:t>)</a:t>
            </a:r>
          </a:p>
          <a:p>
            <a:r>
              <a:rPr lang="fr-FR" dirty="0" smtClean="0"/>
              <a:t>On accède à l’ESB via un composant de liaison (ou </a:t>
            </a:r>
            <a:r>
              <a:rPr lang="fr-FR" dirty="0" err="1" smtClean="0"/>
              <a:t>Binding</a:t>
            </a:r>
            <a:r>
              <a:rPr lang="fr-FR" dirty="0" smtClean="0"/>
              <a:t> Component)</a:t>
            </a:r>
            <a:endParaRPr lang="fr-FR" dirty="0"/>
          </a:p>
          <a:p>
            <a:r>
              <a:rPr lang="fr-FR" dirty="0" smtClean="0"/>
              <a:t>Le routage des messages est assuré par l’ESB, via un routeur de message (ou NMR)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norme JBI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05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Fonctionnement interne d’un ESB JBI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331640" y="3068960"/>
            <a:ext cx="4537075" cy="21399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6000"/>
                  <a:satMod val="120000"/>
                  <a:lumMod val="120000"/>
                  <a:alpha val="86000"/>
                </a:schemeClr>
              </a:gs>
              <a:gs pos="100000">
                <a:schemeClr val="accent4">
                  <a:shade val="89000"/>
                  <a:lumMod val="90000"/>
                  <a:alpha val="86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2002" y="2421260"/>
            <a:ext cx="1500188" cy="857250"/>
          </a:xfrm>
          <a:prstGeom prst="rect">
            <a:avLst/>
          </a:prstGeom>
          <a:solidFill>
            <a:srgbClr val="4F81BD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Composant de liaison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2002" y="4797748"/>
            <a:ext cx="1500188" cy="857250"/>
          </a:xfrm>
          <a:prstGeom prst="rect">
            <a:avLst/>
          </a:prstGeom>
          <a:solidFill>
            <a:srgbClr val="4F81BD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Composant de service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19202" y="2781623"/>
            <a:ext cx="784225" cy="4953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27265" y="2781623"/>
            <a:ext cx="784225" cy="495300"/>
          </a:xfrm>
          <a:prstGeom prst="rect">
            <a:avLst/>
          </a:prstGeom>
          <a:solidFill>
            <a:srgbClr val="7030A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19202" y="5013648"/>
            <a:ext cx="784225" cy="4953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27265" y="5013648"/>
            <a:ext cx="784225" cy="495300"/>
          </a:xfrm>
          <a:prstGeom prst="rect">
            <a:avLst/>
          </a:prstGeom>
          <a:solidFill>
            <a:srgbClr val="7030A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1" name="Connecteur droit 18"/>
          <p:cNvCxnSpPr>
            <a:cxnSpLocks noChangeShapeType="1"/>
          </p:cNvCxnSpPr>
          <p:nvPr/>
        </p:nvCxnSpPr>
        <p:spPr bwMode="auto">
          <a:xfrm>
            <a:off x="1618977" y="415004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eur droit 20"/>
          <p:cNvCxnSpPr>
            <a:cxnSpLocks noChangeShapeType="1"/>
          </p:cNvCxnSpPr>
          <p:nvPr/>
        </p:nvCxnSpPr>
        <p:spPr bwMode="auto">
          <a:xfrm rot="5400000">
            <a:off x="1726927" y="404209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22"/>
          <p:cNvCxnSpPr>
            <a:cxnSpLocks noChangeShapeType="1"/>
          </p:cNvCxnSpPr>
          <p:nvPr/>
        </p:nvCxnSpPr>
        <p:spPr bwMode="auto">
          <a:xfrm rot="5400000">
            <a:off x="2987402" y="415004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eur droit 26"/>
          <p:cNvCxnSpPr>
            <a:cxnSpLocks noChangeShapeType="1"/>
          </p:cNvCxnSpPr>
          <p:nvPr/>
        </p:nvCxnSpPr>
        <p:spPr bwMode="auto">
          <a:xfrm rot="5400000">
            <a:off x="3995464" y="415004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1403077" y="3645223"/>
            <a:ext cx="965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Lucida Sans Unicode" pitchFamily="34" charset="0"/>
              </a:rPr>
              <a:t>Routeur de messages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12</a:t>
            </a:fld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312457" y="616530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BC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8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2204864"/>
            <a:ext cx="7408333" cy="576064"/>
          </a:xfrm>
        </p:spPr>
        <p:txBody>
          <a:bodyPr/>
          <a:lstStyle/>
          <a:p>
            <a:r>
              <a:rPr lang="fr-FR" dirty="0" smtClean="0"/>
              <a:t>Le composant de liaison (</a:t>
            </a:r>
            <a:r>
              <a:rPr lang="fr-FR" dirty="0" err="1" smtClean="0"/>
              <a:t>xbean.xml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Fonctionnement interne d’un ESB JBI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68960"/>
            <a:ext cx="8664893" cy="3174038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48264" y="2924944"/>
            <a:ext cx="1500188" cy="857250"/>
          </a:xfrm>
          <a:prstGeom prst="rect">
            <a:avLst/>
          </a:prstGeom>
          <a:solidFill>
            <a:srgbClr val="4F81BD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Composant de liaison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03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2204864"/>
            <a:ext cx="7408333" cy="576064"/>
          </a:xfrm>
        </p:spPr>
        <p:txBody>
          <a:bodyPr/>
          <a:lstStyle/>
          <a:p>
            <a:r>
              <a:rPr lang="fr-FR" dirty="0" smtClean="0"/>
              <a:t>Les services offerts par ce composant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Fonctionnement interne d’un ESB JBI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80928"/>
            <a:ext cx="6192688" cy="393108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14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312457" y="616530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SE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2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2204864"/>
            <a:ext cx="7408333" cy="576064"/>
          </a:xfrm>
        </p:spPr>
        <p:txBody>
          <a:bodyPr/>
          <a:lstStyle/>
          <a:p>
            <a:r>
              <a:rPr lang="fr-FR" dirty="0" smtClean="0"/>
              <a:t>Le composant de service(</a:t>
            </a:r>
            <a:r>
              <a:rPr lang="fr-FR" dirty="0" err="1" smtClean="0"/>
              <a:t>xbean.xml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Fonctionnement interne d’un ESB JBI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996952"/>
            <a:ext cx="8293100" cy="26289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20272" y="2780928"/>
            <a:ext cx="1500188" cy="857250"/>
          </a:xfrm>
          <a:prstGeom prst="rect">
            <a:avLst/>
          </a:prstGeom>
          <a:solidFill>
            <a:srgbClr val="4F81BD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Composant de service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15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312457" y="61653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MSG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Un exemple de message qui transite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&lt;</a:t>
            </a:r>
            <a:r>
              <a:rPr lang="da-DK" dirty="0"/>
              <a:t>?</a:t>
            </a:r>
            <a:r>
              <a:rPr lang="da-DK" dirty="0" err="1"/>
              <a:t>xml</a:t>
            </a:r>
            <a:r>
              <a:rPr lang="da-DK" dirty="0"/>
              <a:t> version="1.0" </a:t>
            </a:r>
            <a:r>
              <a:rPr lang="da-DK" dirty="0" err="1"/>
              <a:t>encoding</a:t>
            </a:r>
            <a:r>
              <a:rPr lang="da-DK" dirty="0"/>
              <a:t>="UTF-8"?</a:t>
            </a:r>
            <a:r>
              <a:rPr lang="da-DK" dirty="0" smtClean="0"/>
              <a:t>&gt;</a:t>
            </a:r>
          </a:p>
          <a:p>
            <a:pPr marL="0" indent="0">
              <a:buNone/>
            </a:pPr>
            <a:r>
              <a:rPr lang="da-DK" dirty="0" smtClean="0"/>
              <a:t>&lt;</a:t>
            </a:r>
            <a:r>
              <a:rPr lang="da-DK" dirty="0" err="1"/>
              <a:t>getTaskModels</a:t>
            </a:r>
            <a:r>
              <a:rPr lang="da-DK" dirty="0"/>
              <a:t> </a:t>
            </a:r>
            <a:r>
              <a:rPr lang="da-DK" dirty="0" err="1"/>
              <a:t>xmlns</a:t>
            </a:r>
            <a:r>
              <a:rPr lang="da-DK" dirty="0"/>
              <a:t>="</a:t>
            </a:r>
            <a:r>
              <a:rPr lang="da-DK" dirty="0">
                <a:hlinkClick r:id="rId2"/>
              </a:rPr>
              <a:t>http://service.application.corbeilledetache.epng.phloeme.com/</a:t>
            </a:r>
            <a:r>
              <a:rPr lang="da-DK" dirty="0"/>
              <a:t>" </a:t>
            </a:r>
            <a:r>
              <a:rPr lang="da-DK" dirty="0" err="1"/>
              <a:t>name</a:t>
            </a:r>
            <a:r>
              <a:rPr lang="da-DK" dirty="0"/>
              <a:t>="</a:t>
            </a:r>
            <a:r>
              <a:rPr lang="da-DK" dirty="0" err="1"/>
              <a:t>getTaskModelsRequest</a:t>
            </a:r>
            <a:r>
              <a:rPr lang="da-DK" dirty="0"/>
              <a:t>" type="</a:t>
            </a:r>
            <a:r>
              <a:rPr lang="da-DK" dirty="0" err="1"/>
              <a:t>msg:getTaskModelsRequest</a:t>
            </a:r>
            <a:r>
              <a:rPr lang="da-DK" dirty="0"/>
              <a:t>" version="1.0"</a:t>
            </a:r>
            <a:r>
              <a:rPr lang="da-DK" dirty="0" smtClean="0"/>
              <a:t>&gt;</a:t>
            </a:r>
          </a:p>
          <a:p>
            <a:pPr marL="0" indent="0">
              <a:buNone/>
            </a:pPr>
            <a:r>
              <a:rPr lang="da-DK" dirty="0" smtClean="0"/>
              <a:t>&lt;</a:t>
            </a:r>
            <a:r>
              <a:rPr lang="da-DK" dirty="0" err="1"/>
              <a:t>jbi:part</a:t>
            </a:r>
            <a:r>
              <a:rPr lang="da-DK" dirty="0"/>
              <a:t> </a:t>
            </a:r>
            <a:r>
              <a:rPr lang="da-DK" dirty="0" err="1" smtClean="0"/>
              <a:t>xmlns:jbi</a:t>
            </a:r>
            <a:r>
              <a:rPr lang="da-DK" dirty="0" smtClean="0"/>
              <a:t>="</a:t>
            </a:r>
            <a:r>
              <a:rPr lang="da-DK" dirty="0" smtClean="0">
                <a:hlinkClick r:id="rId3"/>
              </a:rPr>
              <a:t>http</a:t>
            </a:r>
            <a:r>
              <a:rPr lang="da-DK" dirty="0">
                <a:hlinkClick r:id="rId3"/>
              </a:rPr>
              <a:t>://java.sun.com/xml/ns/jbi/wsdl-11-wrapper</a:t>
            </a:r>
            <a:r>
              <a:rPr lang="da-DK" dirty="0"/>
              <a:t>"&gt;&lt;</a:t>
            </a:r>
            <a:r>
              <a:rPr lang="da-DK" dirty="0" err="1"/>
              <a:t>ser:getTaskModels</a:t>
            </a:r>
            <a:r>
              <a:rPr lang="da-DK" dirty="0"/>
              <a:t> </a:t>
            </a:r>
            <a:r>
              <a:rPr lang="da-DK" dirty="0" err="1"/>
              <a:t>xmlns:ser</a:t>
            </a:r>
            <a:r>
              <a:rPr lang="da-DK" dirty="0"/>
              <a:t>="</a:t>
            </a:r>
            <a:r>
              <a:rPr lang="da-DK" dirty="0">
                <a:hlinkClick r:id="rId2"/>
              </a:rPr>
              <a:t>http://service.application.corbeilledetache.epng.phloeme.com/</a:t>
            </a:r>
            <a:r>
              <a:rPr lang="da-DK" dirty="0"/>
              <a:t>"/&gt;&lt;/</a:t>
            </a:r>
            <a:r>
              <a:rPr lang="da-DK" dirty="0" err="1"/>
              <a:t>jbi:part</a:t>
            </a:r>
            <a:r>
              <a:rPr lang="da-DK" dirty="0" smtClean="0"/>
              <a:t>&gt;</a:t>
            </a:r>
          </a:p>
          <a:p>
            <a:pPr marL="0" indent="0">
              <a:buNone/>
            </a:pPr>
            <a:r>
              <a:rPr lang="da-DK" dirty="0" smtClean="0"/>
              <a:t>&lt;</a:t>
            </a:r>
            <a:r>
              <a:rPr lang="da-DK" dirty="0"/>
              <a:t>/</a:t>
            </a:r>
            <a:r>
              <a:rPr lang="da-DK" dirty="0" err="1"/>
              <a:t>getTaskModels</a:t>
            </a:r>
            <a:r>
              <a:rPr lang="da-DK" dirty="0"/>
              <a:t>&gt; </a:t>
            </a:r>
            <a:br>
              <a:rPr lang="da-DK" dirty="0"/>
            </a:b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Fonctionnement interne d’un ESB JBI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16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312457" y="6165304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EPNG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6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5750" y="857250"/>
            <a:ext cx="8643938" cy="4357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57438" y="500063"/>
            <a:ext cx="1500187" cy="8572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lt1"/>
                </a:solidFill>
                <a:latin typeface="+mn-lt"/>
                <a:ea typeface="+mn-ea"/>
              </a:rPr>
              <a:t>PORTAGE-BC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42875" y="6143625"/>
            <a:ext cx="571500" cy="571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85813" y="4786313"/>
            <a:ext cx="1357312" cy="8572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lt1"/>
                </a:solidFill>
                <a:latin typeface="+mn-lt"/>
                <a:ea typeface="+mn-ea"/>
              </a:rPr>
              <a:t>PORTAGE-SE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00500" y="4786313"/>
            <a:ext cx="1357313" cy="857250"/>
          </a:xfrm>
          <a:prstGeom prst="rect">
            <a:avLst/>
          </a:prstGeom>
          <a:solidFill>
            <a:srgbClr val="9BBB5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lt1"/>
                </a:solidFill>
                <a:latin typeface="+mn-lt"/>
                <a:ea typeface="+mn-ea"/>
              </a:rPr>
              <a:t>CORBEILLE-DE-TACHE-SE</a:t>
            </a:r>
            <a:endParaRPr lang="fr-FR" sz="1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15000" y="4786313"/>
            <a:ext cx="1143000" cy="857250"/>
          </a:xfrm>
          <a:prstGeom prst="rect">
            <a:avLst/>
          </a:prstGeom>
          <a:solidFill>
            <a:srgbClr val="8064A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lt1"/>
                </a:solidFill>
                <a:latin typeface="+mn-lt"/>
                <a:ea typeface="+mn-ea"/>
              </a:rPr>
              <a:t>JMS-SE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86625" y="4786313"/>
            <a:ext cx="1143000" cy="857250"/>
          </a:xfrm>
          <a:prstGeom prst="rect">
            <a:avLst/>
          </a:prstGeom>
          <a:solidFill>
            <a:srgbClr val="F7964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lt1"/>
                </a:solidFill>
                <a:latin typeface="+mn-lt"/>
                <a:ea typeface="+mn-ea"/>
              </a:rPr>
              <a:t>ORCHESTRATION-SE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5400000" flipH="1" flipV="1">
            <a:off x="2785269" y="284956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3001168" y="284957"/>
            <a:ext cx="284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Double flèche horizontale 13"/>
          <p:cNvSpPr/>
          <p:nvPr/>
        </p:nvSpPr>
        <p:spPr>
          <a:xfrm>
            <a:off x="642938" y="2857500"/>
            <a:ext cx="7929562" cy="142875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23"/>
          <p:cNvSpPr txBox="1">
            <a:spLocks noChangeArrowheads="1"/>
          </p:cNvSpPr>
          <p:nvPr/>
        </p:nvSpPr>
        <p:spPr bwMode="auto">
          <a:xfrm>
            <a:off x="468313" y="2349500"/>
            <a:ext cx="4071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latin typeface="Calibri" charset="0"/>
              </a:rPr>
              <a:t>Routeur de </a:t>
            </a:r>
            <a:r>
              <a:rPr lang="fr-FR" sz="1400" dirty="0" smtClean="0">
                <a:latin typeface="Calibri" charset="0"/>
              </a:rPr>
              <a:t>messages (NMR)</a:t>
            </a:r>
            <a:endParaRPr lang="fr-FR" sz="1400" dirty="0">
              <a:latin typeface="Calibri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1428750" y="2928938"/>
            <a:ext cx="71438" cy="17859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3071813" y="2928938"/>
            <a:ext cx="71437" cy="17859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4643438" y="2928938"/>
            <a:ext cx="71437" cy="17859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7786688" y="2928938"/>
            <a:ext cx="71437" cy="17859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Flèche vers le haut 19"/>
          <p:cNvSpPr/>
          <p:nvPr/>
        </p:nvSpPr>
        <p:spPr>
          <a:xfrm>
            <a:off x="3071813" y="1428750"/>
            <a:ext cx="71437" cy="150018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Flèche angle droit à deux pointes 20"/>
          <p:cNvSpPr/>
          <p:nvPr/>
        </p:nvSpPr>
        <p:spPr>
          <a:xfrm>
            <a:off x="785813" y="5715000"/>
            <a:ext cx="785812" cy="857250"/>
          </a:xfrm>
          <a:prstGeom prst="leftUpArrow">
            <a:avLst>
              <a:gd name="adj1" fmla="val 6359"/>
              <a:gd name="adj2" fmla="val 13608"/>
              <a:gd name="adj3" fmla="val 25000"/>
            </a:avLst>
          </a:prstGeom>
          <a:solidFill>
            <a:srgbClr val="B9D6FB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ZoneTexte 39"/>
          <p:cNvSpPr txBox="1">
            <a:spLocks noChangeArrowheads="1"/>
          </p:cNvSpPr>
          <p:nvPr/>
        </p:nvSpPr>
        <p:spPr bwMode="auto">
          <a:xfrm>
            <a:off x="142875" y="5929313"/>
            <a:ext cx="6429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latin typeface="Calibri" charset="0"/>
              </a:rPr>
              <a:t>TOMCAT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71750" y="4786313"/>
            <a:ext cx="1000125" cy="857250"/>
          </a:xfrm>
          <a:prstGeom prst="rect">
            <a:avLst/>
          </a:prstGeom>
          <a:solidFill>
            <a:srgbClr val="4BACC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lt1"/>
                </a:solidFill>
                <a:latin typeface="+mn-lt"/>
                <a:ea typeface="+mn-ea"/>
              </a:rPr>
              <a:t>MAIL-SE</a:t>
            </a:r>
          </a:p>
        </p:txBody>
      </p:sp>
      <p:sp>
        <p:nvSpPr>
          <p:cNvPr id="30" name="Flèche vers le bas 29"/>
          <p:cNvSpPr/>
          <p:nvPr/>
        </p:nvSpPr>
        <p:spPr>
          <a:xfrm>
            <a:off x="6286500" y="2928938"/>
            <a:ext cx="71438" cy="17859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1643063" y="3143250"/>
            <a:ext cx="1285875" cy="1588"/>
          </a:xfrm>
          <a:prstGeom prst="straightConnector1">
            <a:avLst/>
          </a:prstGeom>
          <a:ln>
            <a:prstDash val="lgDashDotDot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3286125" y="3143250"/>
            <a:ext cx="1285875" cy="1588"/>
          </a:xfrm>
          <a:prstGeom prst="straightConnector1">
            <a:avLst/>
          </a:prstGeom>
          <a:ln>
            <a:prstDash val="lgDashDotDot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1357313" y="2786063"/>
            <a:ext cx="1643062" cy="1587"/>
          </a:xfrm>
          <a:prstGeom prst="straightConnector1">
            <a:avLst/>
          </a:prstGeom>
          <a:ln>
            <a:prstDash val="lgDashDotDot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5400000">
            <a:off x="2373313" y="2055813"/>
            <a:ext cx="1112837" cy="1587"/>
          </a:xfrm>
          <a:prstGeom prst="straightConnector1">
            <a:avLst/>
          </a:prstGeom>
          <a:ln>
            <a:prstDash val="lgDashDotDot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5400000">
            <a:off x="1087438" y="3984625"/>
            <a:ext cx="1112838" cy="1587"/>
          </a:xfrm>
          <a:prstGeom prst="straightConnector1">
            <a:avLst/>
          </a:prstGeom>
          <a:ln>
            <a:prstDash val="lgDashDotDot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5400000">
            <a:off x="3944938" y="3984625"/>
            <a:ext cx="1112838" cy="1587"/>
          </a:xfrm>
          <a:prstGeom prst="straightConnector1">
            <a:avLst/>
          </a:prstGeom>
          <a:ln>
            <a:prstDash val="lgDashDotDot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5400000">
            <a:off x="513556" y="3842544"/>
            <a:ext cx="1400175" cy="1588"/>
          </a:xfrm>
          <a:prstGeom prst="straightConnector1">
            <a:avLst/>
          </a:prstGeom>
          <a:ln>
            <a:prstDash val="lgDashDotDot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7215188" y="2286000"/>
            <a:ext cx="1285875" cy="1588"/>
          </a:xfrm>
          <a:prstGeom prst="straightConnector1">
            <a:avLst/>
          </a:prstGeom>
          <a:ln>
            <a:prstDash val="lgDashDotDot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7143750" y="1928813"/>
            <a:ext cx="13573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MESSAGES</a:t>
            </a:r>
          </a:p>
        </p:txBody>
      </p:sp>
      <p:sp>
        <p:nvSpPr>
          <p:cNvPr id="48" name="ZoneTexte 47"/>
          <p:cNvSpPr txBox="1"/>
          <p:nvPr/>
        </p:nvSpPr>
        <p:spPr bwMode="auto">
          <a:xfrm>
            <a:off x="1334334" y="71438"/>
            <a:ext cx="110799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ECHANGES AVEC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UN PORTAIL</a:t>
            </a:r>
            <a:endParaRPr lang="fr-FR" sz="10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6" name="Flèche vers le haut 45"/>
          <p:cNvSpPr/>
          <p:nvPr/>
        </p:nvSpPr>
        <p:spPr>
          <a:xfrm>
            <a:off x="6300192" y="1412776"/>
            <a:ext cx="71437" cy="150018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868144" y="548680"/>
            <a:ext cx="1000125" cy="857250"/>
          </a:xfrm>
          <a:prstGeom prst="rect">
            <a:avLst/>
          </a:prstGeom>
          <a:solidFill>
            <a:srgbClr val="4BACC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lt1"/>
                </a:solidFill>
                <a:latin typeface="+mn-lt"/>
                <a:ea typeface="+mn-ea"/>
              </a:rPr>
              <a:t>MAIL-BC</a:t>
            </a:r>
            <a:endParaRPr lang="fr-FR" sz="1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37538" y="108503"/>
            <a:ext cx="23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DGA – Architecture EP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34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5576" y="2564078"/>
            <a:ext cx="7408333" cy="3450696"/>
          </a:xfrm>
        </p:spPr>
        <p:txBody>
          <a:bodyPr/>
          <a:lstStyle/>
          <a:p>
            <a:r>
              <a:rPr lang="fr-FR" dirty="0" smtClean="0"/>
              <a:t>Un exemple typique d’intégration :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Fonctionnement interne d’un ESB JBI</a:t>
            </a:r>
            <a:endParaRPr lang="fr-FR" dirty="0"/>
          </a:p>
        </p:txBody>
      </p:sp>
      <p:sp>
        <p:nvSpPr>
          <p:cNvPr id="154" name="Rectangle 153"/>
          <p:cNvSpPr/>
          <p:nvPr/>
        </p:nvSpPr>
        <p:spPr>
          <a:xfrm>
            <a:off x="4036218" y="3323431"/>
            <a:ext cx="1357313" cy="85725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CORBEILLE-SE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5750718" y="3323431"/>
            <a:ext cx="1143000" cy="857250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JMS-SE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7322343" y="3323431"/>
            <a:ext cx="1143000" cy="857250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ORCHESTRATION-SE</a:t>
            </a:r>
          </a:p>
        </p:txBody>
      </p:sp>
      <p:grpSp>
        <p:nvGrpSpPr>
          <p:cNvPr id="157" name="Groupe 100"/>
          <p:cNvGrpSpPr>
            <a:grpSpLocks/>
          </p:cNvGrpSpPr>
          <p:nvPr/>
        </p:nvGrpSpPr>
        <p:grpSpPr bwMode="auto">
          <a:xfrm>
            <a:off x="4679156" y="4227002"/>
            <a:ext cx="1607343" cy="271192"/>
            <a:chOff x="4643455" y="5689235"/>
            <a:chExt cx="1606561" cy="272002"/>
          </a:xfrm>
        </p:grpSpPr>
        <p:cxnSp>
          <p:nvCxnSpPr>
            <p:cNvPr id="158" name="Connecteur en angle 157"/>
            <p:cNvCxnSpPr/>
            <p:nvPr/>
          </p:nvCxnSpPr>
          <p:spPr>
            <a:xfrm rot="16200000" flipH="1">
              <a:off x="5440367" y="4892323"/>
              <a:ext cx="12738" cy="1606561"/>
            </a:xfrm>
            <a:prstGeom prst="bentConnector3">
              <a:avLst>
                <a:gd name="adj1" fmla="val 1800000"/>
              </a:avLst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dashDot"/>
              <a:tailEnd type="arrow"/>
            </a:ln>
            <a:effectLst/>
          </p:spPr>
        </p:cxnSp>
        <p:sp>
          <p:nvSpPr>
            <p:cNvPr id="159" name="ZoneTexte 158"/>
            <p:cNvSpPr txBox="1"/>
            <p:nvPr/>
          </p:nvSpPr>
          <p:spPr>
            <a:xfrm>
              <a:off x="4714856" y="5714439"/>
              <a:ext cx="1345545" cy="2467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1 - NOTIFICATION JMS</a:t>
              </a:r>
            </a:p>
          </p:txBody>
        </p:sp>
      </p:grpSp>
      <p:grpSp>
        <p:nvGrpSpPr>
          <p:cNvPr id="160" name="Groupe 101"/>
          <p:cNvGrpSpPr>
            <a:grpSpLocks/>
          </p:cNvGrpSpPr>
          <p:nvPr/>
        </p:nvGrpSpPr>
        <p:grpSpPr bwMode="auto">
          <a:xfrm>
            <a:off x="6322218" y="4037806"/>
            <a:ext cx="1282700" cy="584200"/>
            <a:chOff x="6286512" y="5500702"/>
            <a:chExt cx="1282723" cy="583646"/>
          </a:xfrm>
        </p:grpSpPr>
        <p:cxnSp>
          <p:nvCxnSpPr>
            <p:cNvPr id="161" name="Connecteur droit avec flèche 160"/>
            <p:cNvCxnSpPr/>
            <p:nvPr/>
          </p:nvCxnSpPr>
          <p:spPr>
            <a:xfrm>
              <a:off x="6858022" y="5500702"/>
              <a:ext cx="428633" cy="1585"/>
            </a:xfrm>
            <a:prstGeom prst="straightConnector1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dashDot"/>
              <a:tailEnd type="arrow"/>
            </a:ln>
            <a:effectLst/>
          </p:spPr>
        </p:cxnSp>
        <p:sp>
          <p:nvSpPr>
            <p:cNvPr id="162" name="ZoneTexte 161"/>
            <p:cNvSpPr txBox="1"/>
            <p:nvPr/>
          </p:nvSpPr>
          <p:spPr>
            <a:xfrm>
              <a:off x="6286512" y="5714811"/>
              <a:ext cx="1282723" cy="3695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2 - ENVOI DU MESSAGE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 D’ORCHESTRATION</a:t>
              </a:r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2607468" y="3323431"/>
            <a:ext cx="1000125" cy="857250"/>
          </a:xfrm>
          <a:prstGeom prst="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MAIL-SE</a:t>
            </a:r>
          </a:p>
        </p:txBody>
      </p:sp>
      <p:grpSp>
        <p:nvGrpSpPr>
          <p:cNvPr id="164" name="Groupe 102"/>
          <p:cNvGrpSpPr>
            <a:grpSpLocks/>
          </p:cNvGrpSpPr>
          <p:nvPr/>
        </p:nvGrpSpPr>
        <p:grpSpPr bwMode="auto">
          <a:xfrm>
            <a:off x="4393406" y="4180681"/>
            <a:ext cx="3179762" cy="817562"/>
            <a:chOff x="4357686" y="5643580"/>
            <a:chExt cx="3178991" cy="817723"/>
          </a:xfrm>
        </p:grpSpPr>
        <p:cxnSp>
          <p:nvCxnSpPr>
            <p:cNvPr id="165" name="Connecteur en angle 164"/>
            <p:cNvCxnSpPr/>
            <p:nvPr/>
          </p:nvCxnSpPr>
          <p:spPr>
            <a:xfrm rot="16200000" flipH="1">
              <a:off x="5946387" y="4054879"/>
              <a:ext cx="1587" cy="3178991"/>
            </a:xfrm>
            <a:prstGeom prst="bentConnector3">
              <a:avLst>
                <a:gd name="adj1" fmla="val 52410659"/>
              </a:avLst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dashDot"/>
              <a:headEnd type="arrow"/>
              <a:tailEnd type="arrow"/>
            </a:ln>
            <a:effectLst/>
          </p:spPr>
        </p:cxnSp>
        <p:sp>
          <p:nvSpPr>
            <p:cNvPr id="166" name="ZoneTexte 165"/>
            <p:cNvSpPr txBox="1"/>
            <p:nvPr/>
          </p:nvSpPr>
          <p:spPr>
            <a:xfrm>
              <a:off x="4929047" y="6215193"/>
              <a:ext cx="2114037" cy="246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3 - APPEL DES METHODES CORBEILLE</a:t>
              </a:r>
            </a:p>
          </p:txBody>
        </p:sp>
      </p:grpSp>
      <p:grpSp>
        <p:nvGrpSpPr>
          <p:cNvPr id="167" name="Groupe 103"/>
          <p:cNvGrpSpPr>
            <a:grpSpLocks/>
          </p:cNvGrpSpPr>
          <p:nvPr/>
        </p:nvGrpSpPr>
        <p:grpSpPr bwMode="auto">
          <a:xfrm>
            <a:off x="3393281" y="4180681"/>
            <a:ext cx="4786312" cy="1103312"/>
            <a:chOff x="3357554" y="5643578"/>
            <a:chExt cx="4786346" cy="1103477"/>
          </a:xfrm>
        </p:grpSpPr>
        <p:cxnSp>
          <p:nvCxnSpPr>
            <p:cNvPr id="168" name="Connecteur en angle 167"/>
            <p:cNvCxnSpPr/>
            <p:nvPr/>
          </p:nvCxnSpPr>
          <p:spPr>
            <a:xfrm rot="16200000" flipH="1">
              <a:off x="5749933" y="3251199"/>
              <a:ext cx="1587" cy="4786346"/>
            </a:xfrm>
            <a:prstGeom prst="bentConnector3">
              <a:avLst>
                <a:gd name="adj1" fmla="val 68064064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Dot"/>
              <a:headEnd type="arrow"/>
              <a:tailEnd type="arrow"/>
            </a:ln>
            <a:effectLst/>
          </p:spPr>
        </p:cxnSp>
        <p:sp>
          <p:nvSpPr>
            <p:cNvPr id="169" name="ZoneTexte 168"/>
            <p:cNvSpPr txBox="1"/>
            <p:nvPr/>
          </p:nvSpPr>
          <p:spPr>
            <a:xfrm>
              <a:off x="3428992" y="6500956"/>
              <a:ext cx="1443048" cy="2460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3bis - ENVOI DES MAILS</a:t>
              </a:r>
            </a:p>
          </p:txBody>
        </p:sp>
      </p:grpSp>
      <p:sp>
        <p:nvSpPr>
          <p:cNvPr id="170" name="Rectangle 169"/>
          <p:cNvSpPr/>
          <p:nvPr/>
        </p:nvSpPr>
        <p:spPr>
          <a:xfrm>
            <a:off x="323528" y="3359720"/>
            <a:ext cx="936104" cy="679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CorbeilleDeTache.jar</a:t>
            </a:r>
            <a:endParaRPr lang="fr-FR" sz="1200" dirty="0"/>
          </a:p>
        </p:txBody>
      </p:sp>
      <p:sp>
        <p:nvSpPr>
          <p:cNvPr id="171" name="ZoneTexte 170"/>
          <p:cNvSpPr txBox="1"/>
          <p:nvPr/>
        </p:nvSpPr>
        <p:spPr>
          <a:xfrm>
            <a:off x="35496" y="4299267"/>
            <a:ext cx="1512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Envoi ses notifications en JMS</a:t>
            </a:r>
            <a:endParaRPr lang="fr-FR" sz="1400" dirty="0"/>
          </a:p>
        </p:txBody>
      </p:sp>
      <p:sp>
        <p:nvSpPr>
          <p:cNvPr id="172" name="Flèche droite 171"/>
          <p:cNvSpPr/>
          <p:nvPr/>
        </p:nvSpPr>
        <p:spPr>
          <a:xfrm>
            <a:off x="1547663" y="3610036"/>
            <a:ext cx="792089" cy="179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space réservé du numéro de diapositive 1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18</a:t>
            </a:fld>
            <a:endParaRPr lang="fr-FR"/>
          </a:p>
        </p:txBody>
      </p:sp>
      <p:sp>
        <p:nvSpPr>
          <p:cNvPr id="175" name="ZoneTexte 174"/>
          <p:cNvSpPr txBox="1"/>
          <p:nvPr/>
        </p:nvSpPr>
        <p:spPr>
          <a:xfrm>
            <a:off x="7312457" y="6165304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MODSMX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faciliter la mise en place d’un ESB, les fournisseurs proposent des outils :</a:t>
            </a:r>
          </a:p>
          <a:p>
            <a:pPr lvl="1"/>
            <a:r>
              <a:rPr lang="fr-FR" dirty="0" smtClean="0"/>
              <a:t>Connecteurs déjà implémentés</a:t>
            </a:r>
          </a:p>
          <a:p>
            <a:pPr lvl="1"/>
            <a:r>
              <a:rPr lang="fr-FR" dirty="0" smtClean="0"/>
              <a:t>Outil de transformation des messages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Fonctionnement interne d’un ESB JBI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01008"/>
            <a:ext cx="14382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020272" y="3132827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Apache </a:t>
            </a:r>
            <a:r>
              <a:rPr lang="fr-FR" sz="1200" dirty="0" err="1" smtClean="0"/>
              <a:t>ServiceMix</a:t>
            </a:r>
            <a:endParaRPr lang="fr-FR" sz="1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19</a:t>
            </a:fld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86883"/>
            <a:ext cx="135833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380353" y="6192455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CONC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7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2204864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Principes de la SOA</a:t>
            </a:r>
          </a:p>
          <a:p>
            <a:r>
              <a:rPr lang="fr-FR" dirty="0" smtClean="0"/>
              <a:t>Principe d’un ESB</a:t>
            </a:r>
          </a:p>
          <a:p>
            <a:r>
              <a:rPr lang="fr-FR" dirty="0" smtClean="0"/>
              <a:t>Fonctionnement interne d’un ESB</a:t>
            </a:r>
          </a:p>
          <a:p>
            <a:r>
              <a:rPr lang="fr-FR" dirty="0" smtClean="0"/>
              <a:t>L’intégration d’un ESB au travers d’un exemple concret</a:t>
            </a:r>
          </a:p>
          <a:p>
            <a:r>
              <a:rPr lang="fr-FR" dirty="0" smtClean="0"/>
              <a:t>Conclusion</a:t>
            </a:r>
            <a:endParaRPr lang="fr-FR" dirty="0"/>
          </a:p>
          <a:p>
            <a:r>
              <a:rPr lang="fr-FR" dirty="0" smtClean="0"/>
              <a:t>Questions et bibliographie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956376" y="611896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SOA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31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Quelle solution choisir ?</a:t>
            </a:r>
          </a:p>
          <a:p>
            <a:pPr lvl="1"/>
            <a:r>
              <a:rPr lang="fr-FR" dirty="0"/>
              <a:t>Critères </a:t>
            </a:r>
            <a:r>
              <a:rPr lang="fr-FR" dirty="0" smtClean="0"/>
              <a:t>techniques</a:t>
            </a:r>
          </a:p>
          <a:p>
            <a:pPr lvl="1"/>
            <a:r>
              <a:rPr lang="fr-FR" dirty="0" smtClean="0"/>
              <a:t>Critères financiers</a:t>
            </a:r>
          </a:p>
          <a:p>
            <a:pPr lvl="1"/>
            <a:r>
              <a:rPr lang="fr-FR" dirty="0" smtClean="0"/>
              <a:t>Support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24593"/>
            <a:ext cx="2362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2082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97" y="4224861"/>
            <a:ext cx="1942858" cy="6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0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SOA : une architecture que vous allez sûrement rencontrer</a:t>
            </a:r>
          </a:p>
          <a:p>
            <a:r>
              <a:rPr lang="fr-FR" dirty="0" smtClean="0"/>
              <a:t>ESB, JBI : des notions qui s’accordent avec nos cours de JEE de cette année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52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Supports BEA (Oracle)</a:t>
            </a:r>
          </a:p>
          <a:p>
            <a:r>
              <a:rPr lang="fr-FR" dirty="0" smtClean="0"/>
              <a:t>Wikipédia</a:t>
            </a:r>
          </a:p>
          <a:p>
            <a:r>
              <a:rPr lang="fr-FR" dirty="0" smtClean="0"/>
              <a:t>Open-source </a:t>
            </a:r>
            <a:r>
              <a:rPr lang="fr-FR" dirty="0" err="1" smtClean="0"/>
              <a:t>ESBs</a:t>
            </a:r>
            <a:r>
              <a:rPr lang="fr-FR" dirty="0" smtClean="0"/>
              <a:t> in action (Manning)</a:t>
            </a:r>
          </a:p>
          <a:p>
            <a:r>
              <a:rPr lang="fr-FR" dirty="0" smtClean="0"/>
              <a:t>Supports internes Phloème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94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852936"/>
            <a:ext cx="2852936" cy="285293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92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>
            <a:normAutofit/>
          </a:bodyPr>
          <a:lstStyle/>
          <a:p>
            <a:r>
              <a:rPr lang="fr-FR" b="1" dirty="0" smtClean="0"/>
              <a:t>S</a:t>
            </a:r>
            <a:r>
              <a:rPr lang="fr-FR" dirty="0" smtClean="0"/>
              <a:t>ervice </a:t>
            </a:r>
            <a:r>
              <a:rPr lang="fr-FR" b="1" dirty="0" err="1" smtClean="0"/>
              <a:t>O</a:t>
            </a:r>
            <a:r>
              <a:rPr lang="fr-FR" dirty="0" err="1" smtClean="0"/>
              <a:t>riented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rchitecture</a:t>
            </a:r>
          </a:p>
          <a:p>
            <a:endParaRPr lang="fr-FR" dirty="0" smtClean="0"/>
          </a:p>
          <a:p>
            <a:r>
              <a:rPr lang="fr-FR" dirty="0" smtClean="0"/>
              <a:t>Problématique : SI d’une entreprise souvent confronté à des changements</a:t>
            </a:r>
          </a:p>
          <a:p>
            <a:pPr lvl="1"/>
            <a:r>
              <a:rPr lang="fr-FR" dirty="0" smtClean="0"/>
              <a:t>Interopérabilité ?</a:t>
            </a:r>
          </a:p>
          <a:p>
            <a:pPr lvl="1"/>
            <a:r>
              <a:rPr lang="fr-FR" dirty="0" smtClean="0"/>
              <a:t>Réutilisabilité ?</a:t>
            </a:r>
          </a:p>
          <a:p>
            <a:pPr lvl="1"/>
            <a:r>
              <a:rPr lang="fr-FR" dirty="0" smtClean="0"/>
              <a:t>Communication entre applications hétérogènes ? (Java/C#)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SOA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956376" y="611896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APPLIS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5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SOA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47531" y="234888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applications au sein d’une entreprise : plusieurs technologies</a:t>
            </a: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77713" y="4725144"/>
            <a:ext cx="1512168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smtClean="0">
                <a:solidFill>
                  <a:schemeClr val="bg2">
                    <a:lumMod val="10000"/>
                  </a:schemeClr>
                </a:solidFill>
                <a:latin typeface="Calibri"/>
                <a:ea typeface="+mn-ea"/>
                <a:cs typeface="+mn-cs"/>
              </a:rPr>
              <a:t>Application .NET</a:t>
            </a:r>
            <a:endParaRPr lang="fr-FR" sz="1400" kern="0" dirty="0">
              <a:solidFill>
                <a:schemeClr val="bg2">
                  <a:lumMod val="1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77713" y="3777035"/>
            <a:ext cx="1512168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smtClean="0">
                <a:solidFill>
                  <a:schemeClr val="bg2">
                    <a:lumMod val="10000"/>
                  </a:schemeClr>
                </a:solidFill>
                <a:latin typeface="Calibri"/>
                <a:ea typeface="+mn-ea"/>
                <a:cs typeface="+mn-cs"/>
              </a:rPr>
              <a:t>Application Java</a:t>
            </a:r>
            <a:endParaRPr lang="fr-FR" sz="1400" kern="0" dirty="0">
              <a:solidFill>
                <a:schemeClr val="bg2">
                  <a:lumMod val="1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79712" y="3777035"/>
            <a:ext cx="1512168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smtClean="0">
                <a:solidFill>
                  <a:schemeClr val="bg2">
                    <a:lumMod val="10000"/>
                  </a:schemeClr>
                </a:solidFill>
                <a:latin typeface="Calibri"/>
                <a:ea typeface="+mn-ea"/>
                <a:cs typeface="+mn-cs"/>
              </a:rPr>
              <a:t>Portail WEB</a:t>
            </a:r>
            <a:endParaRPr lang="fr-FR" sz="1400" kern="0" dirty="0">
              <a:solidFill>
                <a:schemeClr val="bg2">
                  <a:lumMod val="1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79712" y="4725144"/>
            <a:ext cx="1512168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smtClean="0">
                <a:solidFill>
                  <a:schemeClr val="bg2">
                    <a:lumMod val="10000"/>
                  </a:schemeClr>
                </a:solidFill>
                <a:latin typeface="Calibri"/>
                <a:ea typeface="+mn-ea"/>
                <a:cs typeface="+mn-cs"/>
              </a:rPr>
              <a:t>Application Java 2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4</a:t>
            </a:fld>
            <a:endParaRPr lang="fr-F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400092" y="3777035"/>
            <a:ext cx="1512168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smtClean="0">
                <a:solidFill>
                  <a:schemeClr val="bg2">
                    <a:lumMod val="10000"/>
                  </a:schemeClr>
                </a:solidFill>
                <a:latin typeface="Calibri"/>
                <a:ea typeface="+mn-ea"/>
                <a:cs typeface="+mn-cs"/>
              </a:rPr>
              <a:t>Application .NET 2</a:t>
            </a:r>
            <a:endParaRPr lang="fr-FR" sz="1400" kern="0" dirty="0">
              <a:solidFill>
                <a:schemeClr val="bg2">
                  <a:lumMod val="1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00092" y="4725144"/>
            <a:ext cx="1512168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smtClean="0">
                <a:solidFill>
                  <a:schemeClr val="bg2">
                    <a:lumMod val="10000"/>
                  </a:schemeClr>
                </a:solidFill>
                <a:latin typeface="Calibri"/>
                <a:ea typeface="+mn-ea"/>
                <a:cs typeface="+mn-cs"/>
              </a:rPr>
              <a:t>Portail WEB 2</a:t>
            </a:r>
            <a:endParaRPr lang="fr-FR" sz="1400" kern="0" dirty="0">
              <a:solidFill>
                <a:schemeClr val="bg2">
                  <a:lumMod val="1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956376" y="611896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MEDIA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6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Couche de médiation</a:t>
            </a:r>
            <a:endParaRPr lang="fr-FR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583953" y="2564904"/>
            <a:ext cx="1654175" cy="78898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Client 1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923928" y="2564904"/>
            <a:ext cx="1654175" cy="78898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Client 2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300415" y="2564904"/>
            <a:ext cx="1654175" cy="78898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Client 3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583953" y="5300166"/>
            <a:ext cx="1654175" cy="788988"/>
          </a:xfrm>
          <a:prstGeom prst="roundRect">
            <a:avLst>
              <a:gd name="adj" fmla="val 16667"/>
            </a:avLst>
          </a:prstGeom>
          <a:solidFill>
            <a:srgbClr val="FF808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Service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Métier 1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855665" y="5301754"/>
            <a:ext cx="1654175" cy="788987"/>
          </a:xfrm>
          <a:prstGeom prst="roundRect">
            <a:avLst>
              <a:gd name="adj" fmla="val 16667"/>
            </a:avLst>
          </a:prstGeom>
          <a:solidFill>
            <a:srgbClr val="FF808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Service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Métier 2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232153" y="5301754"/>
            <a:ext cx="1654175" cy="788987"/>
          </a:xfrm>
          <a:prstGeom prst="roundRect">
            <a:avLst>
              <a:gd name="adj" fmla="val 16667"/>
            </a:avLst>
          </a:prstGeom>
          <a:solidFill>
            <a:srgbClr val="FF808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Service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Métier 3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995115" y="3352304"/>
            <a:ext cx="1588" cy="19478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695453" y="3352304"/>
            <a:ext cx="1587" cy="19478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430715" y="3352304"/>
            <a:ext cx="1588" cy="19478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355478" y="3352304"/>
            <a:ext cx="1908175" cy="1949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750765" y="3352304"/>
            <a:ext cx="3821113" cy="1949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2249115" y="3352304"/>
            <a:ext cx="2017713" cy="19478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5090740" y="3352304"/>
            <a:ext cx="1914525" cy="1949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5089153" y="3352304"/>
            <a:ext cx="1878012" cy="18954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2747590" y="3352304"/>
            <a:ext cx="3786188" cy="19478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475656" y="6237312"/>
            <a:ext cx="43037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15351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19923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24495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29067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 dirty="0"/>
              <a:t>Sans </a:t>
            </a:r>
            <a:r>
              <a:rPr lang="en-GB" dirty="0" err="1"/>
              <a:t>couche</a:t>
            </a:r>
            <a:r>
              <a:rPr lang="en-GB" dirty="0"/>
              <a:t> de </a:t>
            </a:r>
            <a:r>
              <a:rPr lang="en-GB" dirty="0" err="1" smtClean="0"/>
              <a:t>médiation</a:t>
            </a:r>
            <a:endParaRPr lang="en-GB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99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Couche de médiation</a:t>
            </a:r>
            <a:endParaRPr lang="fr-FR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223690" y="2564904"/>
            <a:ext cx="1654175" cy="78898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Client 1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563665" y="2564904"/>
            <a:ext cx="1654175" cy="78898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Client 2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940152" y="2564904"/>
            <a:ext cx="1654175" cy="78898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Client 3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223690" y="5300166"/>
            <a:ext cx="1654175" cy="788988"/>
          </a:xfrm>
          <a:prstGeom prst="roundRect">
            <a:avLst>
              <a:gd name="adj" fmla="val 16667"/>
            </a:avLst>
          </a:prstGeom>
          <a:solidFill>
            <a:srgbClr val="FF808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Service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Métier 1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495402" y="5301754"/>
            <a:ext cx="1654175" cy="788987"/>
          </a:xfrm>
          <a:prstGeom prst="roundRect">
            <a:avLst>
              <a:gd name="adj" fmla="val 16667"/>
            </a:avLst>
          </a:prstGeom>
          <a:solidFill>
            <a:srgbClr val="FF808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Service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Métier 2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871890" y="5301754"/>
            <a:ext cx="1654175" cy="788987"/>
          </a:xfrm>
          <a:prstGeom prst="roundRect">
            <a:avLst>
              <a:gd name="adj" fmla="val 16667"/>
            </a:avLst>
          </a:prstGeom>
          <a:solidFill>
            <a:srgbClr val="FF808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Service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Métier 3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335190" y="4587379"/>
            <a:ext cx="1587" cy="7127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74402" y="4041279"/>
            <a:ext cx="8123238" cy="546100"/>
          </a:xfrm>
          <a:prstGeom prst="roundRect">
            <a:avLst>
              <a:gd name="adj" fmla="val 16667"/>
            </a:avLst>
          </a:prstGeom>
          <a:solidFill>
            <a:srgbClr val="33A3A3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Couche de Médiation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675165" y="4587379"/>
            <a:ext cx="1587" cy="7127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031727" y="4587379"/>
            <a:ext cx="1588" cy="7127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335190" y="3363416"/>
            <a:ext cx="1587" cy="7127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031727" y="3363416"/>
            <a:ext cx="1588" cy="7127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675165" y="3363416"/>
            <a:ext cx="1587" cy="7127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259632" y="6237312"/>
            <a:ext cx="43037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15351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19923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24495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29067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 dirty="0"/>
              <a:t>Avec </a:t>
            </a:r>
            <a:r>
              <a:rPr lang="en-GB" dirty="0" err="1"/>
              <a:t>couche</a:t>
            </a:r>
            <a:r>
              <a:rPr lang="en-GB" dirty="0"/>
              <a:t> de </a:t>
            </a:r>
            <a:r>
              <a:rPr lang="en-GB" dirty="0" err="1"/>
              <a:t>médiation</a:t>
            </a:r>
            <a:endParaRPr lang="en-GB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6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526065" y="6215282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PRINCIPEMED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5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780928"/>
            <a:ext cx="8042276" cy="2952328"/>
          </a:xfrm>
        </p:spPr>
        <p:txBody>
          <a:bodyPr/>
          <a:lstStyle/>
          <a:p>
            <a:pPr marL="0" indent="0" algn="ctr">
              <a:lnSpc>
                <a:spcPct val="93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u="sng" dirty="0" err="1" smtClean="0"/>
              <a:t>Principes</a:t>
            </a:r>
            <a:endParaRPr lang="en-GB" u="sng" dirty="0" smtClean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Découplage</a:t>
            </a:r>
            <a:endParaRPr lang="en-GB" dirty="0"/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Le client </a:t>
            </a:r>
            <a:r>
              <a:rPr lang="en-GB" sz="2400" dirty="0" err="1"/>
              <a:t>est</a:t>
            </a:r>
            <a:r>
              <a:rPr lang="en-GB" sz="2400" dirty="0"/>
              <a:t> </a:t>
            </a:r>
            <a:r>
              <a:rPr lang="en-GB" sz="2400" dirty="0" err="1"/>
              <a:t>indépendant</a:t>
            </a:r>
            <a:r>
              <a:rPr lang="en-GB" sz="2400" dirty="0"/>
              <a:t> du </a:t>
            </a:r>
            <a:r>
              <a:rPr lang="en-GB" sz="2400" dirty="0" err="1"/>
              <a:t>fournisseur</a:t>
            </a:r>
            <a:r>
              <a:rPr lang="en-GB" sz="2400" dirty="0"/>
              <a:t> de service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Le </a:t>
            </a:r>
            <a:r>
              <a:rPr lang="en-GB" sz="2400" dirty="0" err="1"/>
              <a:t>fournisseur</a:t>
            </a:r>
            <a:r>
              <a:rPr lang="en-GB" sz="2400" dirty="0"/>
              <a:t> de service </a:t>
            </a:r>
            <a:r>
              <a:rPr lang="en-GB" sz="2400" dirty="0" err="1"/>
              <a:t>est</a:t>
            </a:r>
            <a:r>
              <a:rPr lang="en-GB" sz="2400" dirty="0"/>
              <a:t> </a:t>
            </a:r>
            <a:r>
              <a:rPr lang="en-GB" sz="2400" dirty="0" err="1"/>
              <a:t>indépendant</a:t>
            </a:r>
            <a:r>
              <a:rPr lang="en-GB" sz="2400" dirty="0"/>
              <a:t> des clients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/>
              <a:t>Routage</a:t>
            </a:r>
            <a:r>
              <a:rPr lang="en-GB" dirty="0"/>
              <a:t> des </a:t>
            </a:r>
            <a:r>
              <a:rPr lang="en-GB" dirty="0" err="1"/>
              <a:t>appels</a:t>
            </a:r>
            <a:r>
              <a:rPr lang="en-GB" dirty="0"/>
              <a:t> aux services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/>
              <a:t>Tous</a:t>
            </a:r>
            <a:r>
              <a:rPr lang="en-GB" dirty="0"/>
              <a:t> les </a:t>
            </a:r>
            <a:r>
              <a:rPr lang="en-GB" dirty="0" err="1"/>
              <a:t>appels</a:t>
            </a:r>
            <a:r>
              <a:rPr lang="en-GB" dirty="0"/>
              <a:t> aux services </a:t>
            </a:r>
            <a:r>
              <a:rPr lang="en-GB" dirty="0" err="1"/>
              <a:t>métiers</a:t>
            </a:r>
            <a:r>
              <a:rPr lang="en-GB" dirty="0"/>
              <a:t> </a:t>
            </a:r>
            <a:r>
              <a:rPr lang="en-GB" dirty="0" err="1"/>
              <a:t>doivent</a:t>
            </a:r>
            <a:r>
              <a:rPr lang="en-GB" dirty="0"/>
              <a:t> passer par </a:t>
            </a:r>
            <a:r>
              <a:rPr lang="en-GB" dirty="0" err="1"/>
              <a:t>cette</a:t>
            </a:r>
            <a:r>
              <a:rPr lang="en-GB" dirty="0"/>
              <a:t> </a:t>
            </a:r>
            <a:r>
              <a:rPr lang="en-GB" dirty="0" err="1"/>
              <a:t>couche</a:t>
            </a:r>
            <a:r>
              <a:rPr lang="en-GB" dirty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médiation</a:t>
            </a:r>
            <a:endParaRPr lang="en-GB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Couche de médiation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020272" y="6194975"/>
            <a:ext cx="117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AVTGMED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9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420888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3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u="sng" dirty="0" err="1" smtClean="0"/>
              <a:t>Avantages</a:t>
            </a:r>
            <a:endParaRPr lang="en-GB" u="sng" dirty="0" smtClean="0"/>
          </a:p>
          <a:p>
            <a:pPr marL="0" indent="0" algn="ctr">
              <a:lnSpc>
                <a:spcPct val="93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u="sng" dirty="0" smtClean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Point </a:t>
            </a:r>
            <a:r>
              <a:rPr lang="en-GB" dirty="0" err="1"/>
              <a:t>d'entrée</a:t>
            </a:r>
            <a:r>
              <a:rPr lang="en-GB" dirty="0"/>
              <a:t> unique </a:t>
            </a:r>
            <a:r>
              <a:rPr lang="en-GB" dirty="0" err="1"/>
              <a:t>vers</a:t>
            </a:r>
            <a:r>
              <a:rPr lang="en-GB" dirty="0"/>
              <a:t> les Services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Réutilisabilité</a:t>
            </a:r>
            <a:r>
              <a:rPr lang="en-GB" dirty="0" smtClean="0"/>
              <a:t> </a:t>
            </a:r>
            <a:r>
              <a:rPr lang="en-GB" dirty="0"/>
              <a:t>des services </a:t>
            </a:r>
            <a:r>
              <a:rPr lang="en-GB" dirty="0" err="1"/>
              <a:t>métiers</a:t>
            </a:r>
            <a:endParaRPr lang="en-GB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/>
              <a:t>Évolutions</a:t>
            </a:r>
            <a:r>
              <a:rPr lang="en-GB" dirty="0"/>
              <a:t> plus simples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/>
              <a:t>Ajout</a:t>
            </a:r>
            <a:r>
              <a:rPr lang="en-GB" sz="2400" dirty="0"/>
              <a:t> d'un nouveau service </a:t>
            </a:r>
            <a:r>
              <a:rPr lang="en-GB" sz="2400" dirty="0" err="1"/>
              <a:t>métier</a:t>
            </a:r>
            <a:endParaRPr lang="en-GB" sz="2400" dirty="0"/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Nouvelle version d'un service </a:t>
            </a:r>
            <a:r>
              <a:rPr lang="en-GB" sz="2400" dirty="0" err="1"/>
              <a:t>métier</a:t>
            </a:r>
            <a:endParaRPr lang="en-GB" sz="2400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Couche de médiation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8</a:t>
            </a:fld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5940152" y="3586656"/>
            <a:ext cx="2921000" cy="1154906"/>
            <a:chOff x="574402" y="2564904"/>
            <a:chExt cx="8123238" cy="3525837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1223690" y="2564904"/>
              <a:ext cx="1654175" cy="788987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3563665" y="2564904"/>
              <a:ext cx="1654175" cy="788987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5940152" y="2564904"/>
              <a:ext cx="1654175" cy="788987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223691" y="5300166"/>
              <a:ext cx="1654176" cy="788988"/>
            </a:xfrm>
            <a:prstGeom prst="roundRect">
              <a:avLst>
                <a:gd name="adj" fmla="val 16667"/>
              </a:avLst>
            </a:prstGeom>
            <a:solidFill>
              <a:srgbClr val="FF808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 smtClean="0">
                  <a:solidFill>
                    <a:srgbClr val="000000"/>
                  </a:solidFill>
                </a:rPr>
                <a:t/>
              </a:r>
              <a:br>
                <a:rPr lang="en-GB" dirty="0" smtClean="0">
                  <a:solidFill>
                    <a:srgbClr val="000000"/>
                  </a:solidFill>
                </a:rPr>
              </a:b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3495402" y="5301754"/>
              <a:ext cx="1654175" cy="788987"/>
            </a:xfrm>
            <a:prstGeom prst="roundRect">
              <a:avLst>
                <a:gd name="adj" fmla="val 16667"/>
              </a:avLst>
            </a:prstGeom>
            <a:solidFill>
              <a:srgbClr val="FF808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rgbClr val="000000"/>
                  </a:solidFill>
                </a:rPr>
                <a:t/>
              </a:r>
              <a:br>
                <a:rPr lang="en-GB" dirty="0">
                  <a:solidFill>
                    <a:srgbClr val="000000"/>
                  </a:solidFill>
                </a:rPr>
              </a:b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5871890" y="5301754"/>
              <a:ext cx="1654175" cy="788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4335190" y="4587379"/>
              <a:ext cx="1587" cy="7127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574402" y="4041279"/>
              <a:ext cx="8123238" cy="546100"/>
            </a:xfrm>
            <a:prstGeom prst="roundRect">
              <a:avLst>
                <a:gd name="adj" fmla="val 16667"/>
              </a:avLst>
            </a:prstGeom>
            <a:solidFill>
              <a:srgbClr val="33A3A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 dirty="0" err="1">
                  <a:solidFill>
                    <a:srgbClr val="000000"/>
                  </a:solidFill>
                </a:rPr>
                <a:t>Couche</a:t>
              </a:r>
              <a:r>
                <a:rPr lang="en-GB" sz="1000" dirty="0">
                  <a:solidFill>
                    <a:srgbClr val="000000"/>
                  </a:solidFill>
                </a:rPr>
                <a:t> de </a:t>
              </a:r>
              <a:r>
                <a:rPr lang="en-GB" sz="1000" dirty="0" err="1">
                  <a:solidFill>
                    <a:srgbClr val="000000"/>
                  </a:solidFill>
                </a:rPr>
                <a:t>Médiation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6675165" y="4587379"/>
              <a:ext cx="1587" cy="7127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031727" y="4587379"/>
              <a:ext cx="1588" cy="7127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335190" y="3363416"/>
              <a:ext cx="1587" cy="7127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031727" y="3363416"/>
              <a:ext cx="1588" cy="7127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6675165" y="3363416"/>
              <a:ext cx="1587" cy="7127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7312457" y="616530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ESB?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4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Question : comment mettre en œuvre cette couche de médiation ?</a:t>
            </a:r>
          </a:p>
          <a:p>
            <a:endParaRPr lang="fr-FR" dirty="0"/>
          </a:p>
          <a:p>
            <a:r>
              <a:rPr lang="fr-FR" dirty="0" smtClean="0"/>
              <a:t>A l’aide d’un ESB !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Couche de médiation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C685-8C1F-4C68-BAFA-9C9B5FA88F05}" type="slidenum">
              <a:rPr lang="fr-FR" smtClean="0"/>
              <a:t>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164288" y="6172999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PRINCIPEESB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5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cilloscope">
  <a:themeElements>
    <a:clrScheme name="Oscilloscop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scilloscop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scilloscop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Oscilloscope.thmx</Template>
  <TotalTime>1359</TotalTime>
  <Words>779</Words>
  <Application>Microsoft Macintosh PowerPoint</Application>
  <PresentationFormat>Présentation à l'écran (4:3)</PresentationFormat>
  <Paragraphs>187</Paragraphs>
  <Slides>23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Oscilloscope</vt:lpstr>
      <vt:lpstr>Les Enterprise Service Bus</vt:lpstr>
      <vt:lpstr>Plan de la présentation</vt:lpstr>
      <vt:lpstr>La SOA</vt:lpstr>
      <vt:lpstr>La SOA</vt:lpstr>
      <vt:lpstr>Couche de médiation</vt:lpstr>
      <vt:lpstr>Couche de médiation</vt:lpstr>
      <vt:lpstr>Couche de médiation</vt:lpstr>
      <vt:lpstr>Couche de médiation</vt:lpstr>
      <vt:lpstr>Couche de médiation</vt:lpstr>
      <vt:lpstr>Principe d’un ESB</vt:lpstr>
      <vt:lpstr>La norme JBI</vt:lpstr>
      <vt:lpstr>Fonctionnement interne d’un ESB JBI</vt:lpstr>
      <vt:lpstr>Fonctionnement interne d’un ESB JBI</vt:lpstr>
      <vt:lpstr>Fonctionnement interne d’un ESB JBI</vt:lpstr>
      <vt:lpstr>Fonctionnement interne d’un ESB JBI</vt:lpstr>
      <vt:lpstr>Fonctionnement interne d’un ESB JBI</vt:lpstr>
      <vt:lpstr>Présentation PowerPoint</vt:lpstr>
      <vt:lpstr>Fonctionnement interne d’un ESB JBI</vt:lpstr>
      <vt:lpstr>Fonctionnement interne d’un ESB JBI</vt:lpstr>
      <vt:lpstr>Conclusion</vt:lpstr>
      <vt:lpstr>Conclusion</vt:lpstr>
      <vt:lpstr>Bibliographie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Amine</dc:creator>
  <cp:lastModifiedBy>Thomas Rusty</cp:lastModifiedBy>
  <cp:revision>179</cp:revision>
  <dcterms:created xsi:type="dcterms:W3CDTF">2011-01-09T19:50:22Z</dcterms:created>
  <dcterms:modified xsi:type="dcterms:W3CDTF">2011-02-02T23:04:10Z</dcterms:modified>
</cp:coreProperties>
</file>