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66" r:id="rId4"/>
    <p:sldId id="275" r:id="rId5"/>
    <p:sldId id="267" r:id="rId6"/>
    <p:sldId id="259" r:id="rId7"/>
    <p:sldId id="265" r:id="rId8"/>
    <p:sldId id="268" r:id="rId9"/>
    <p:sldId id="269" r:id="rId10"/>
    <p:sldId id="273" r:id="rId11"/>
    <p:sldId id="272" r:id="rId12"/>
    <p:sldId id="274" r:id="rId13"/>
    <p:sldId id="292" r:id="rId14"/>
    <p:sldId id="270" r:id="rId15"/>
    <p:sldId id="277" r:id="rId16"/>
    <p:sldId id="287" r:id="rId17"/>
    <p:sldId id="286" r:id="rId18"/>
    <p:sldId id="285" r:id="rId19"/>
    <p:sldId id="284" r:id="rId20"/>
    <p:sldId id="288" r:id="rId21"/>
    <p:sldId id="276" r:id="rId22"/>
    <p:sldId id="278" r:id="rId23"/>
    <p:sldId id="281" r:id="rId24"/>
    <p:sldId id="280" r:id="rId25"/>
    <p:sldId id="279" r:id="rId26"/>
    <p:sldId id="282" r:id="rId27"/>
    <p:sldId id="283" r:id="rId28"/>
    <p:sldId id="289" r:id="rId29"/>
    <p:sldId id="290" r:id="rId30"/>
    <p:sldId id="291" r:id="rId31"/>
    <p:sldId id="264" r:id="rId32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F3F3F"/>
    <a:srgbClr val="5C5C5C"/>
    <a:srgbClr val="003399"/>
    <a:srgbClr val="336699"/>
    <a:srgbClr val="008080"/>
    <a:srgbClr val="009999"/>
    <a:srgbClr val="FF9966"/>
    <a:srgbClr val="99FFFF"/>
    <a:srgbClr val="CCEC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0929"/>
  </p:normalViewPr>
  <p:slideViewPr>
    <p:cSldViewPr>
      <p:cViewPr varScale="1">
        <p:scale>
          <a:sx n="71" d="100"/>
          <a:sy n="71" d="100"/>
        </p:scale>
        <p:origin x="-11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62BBD-65D4-4CC1-8D23-6A81AB5E3EE0}" type="datetimeFigureOut">
              <a:rPr lang="fr-FR" smtClean="0"/>
              <a:pPr/>
              <a:t>25/01/2011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8717F-2B17-481B-AD08-76E27098581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43FCDCE-28B0-41CB-9B3C-2F88D32A5A4F}" type="datetime1">
              <a:rPr lang="fr-FR"/>
              <a:pPr/>
              <a:t>25/01/2011</a:t>
            </a:fld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0A1A9FA-163A-4102-BE8E-935FA058BFE8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terme a 25 dollar pour un concept a 5 cents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 terme a 25 dollar pour un concept a 5 cents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aseline="0" dirty="0" smtClean="0"/>
              <a:t>C’est très maintenable, c’est très testable, c’est donc le bonheur pour le </a:t>
            </a:r>
            <a:r>
              <a:rPr lang="fr-FR" baseline="0" dirty="0" err="1" smtClean="0"/>
              <a:t>developpeur</a:t>
            </a:r>
            <a:endParaRPr lang="fr-FR" baseline="0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Principe du </a:t>
            </a:r>
            <a:r>
              <a:rPr lang="fr-FR" dirty="0" err="1" smtClean="0"/>
              <a:t>tweet</a:t>
            </a:r>
            <a:r>
              <a:rPr lang="fr-FR" baseline="0" dirty="0" smtClean="0"/>
              <a:t> : </a:t>
            </a:r>
          </a:p>
          <a:p>
            <a:r>
              <a:rPr lang="fr-FR" baseline="0" dirty="0" smtClean="0"/>
              <a:t>-publication d’un message court sur son « profil » afin qu’il soit lisible par tous les abonnés (ici le profil sera la console)</a:t>
            </a:r>
          </a:p>
          <a:p>
            <a:r>
              <a:rPr lang="fr-FR" baseline="0" dirty="0" smtClean="0"/>
              <a:t>Principe du </a:t>
            </a:r>
            <a:r>
              <a:rPr lang="fr-FR" baseline="0" dirty="0" err="1" smtClean="0"/>
              <a:t>shortener</a:t>
            </a:r>
            <a:r>
              <a:rPr lang="fr-FR" baseline="0" dirty="0" smtClean="0"/>
              <a:t> : </a:t>
            </a:r>
          </a:p>
          <a:p>
            <a:r>
              <a:rPr lang="fr-FR" baseline="0" dirty="0" smtClean="0"/>
              <a:t>-les URL sont parfois longues et dures à retenir, il est donc </a:t>
            </a:r>
            <a:r>
              <a:rPr lang="fr-FR" baseline="0" dirty="0" err="1" smtClean="0"/>
              <a:t>necessaire</a:t>
            </a:r>
            <a:r>
              <a:rPr lang="fr-FR" baseline="0" dirty="0" smtClean="0"/>
              <a:t> de pouvoir les réduire.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Histoire</a:t>
            </a:r>
            <a:r>
              <a:rPr lang="fr-FR" baseline="0" dirty="0" smtClean="0"/>
              <a:t> de </a:t>
            </a:r>
            <a:r>
              <a:rPr lang="fr-FR" baseline="0" dirty="0" err="1" smtClean="0"/>
              <a:t>volvo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Google =&gt; besoin d’expliquer ? </a:t>
            </a:r>
          </a:p>
          <a:p>
            <a:r>
              <a:rPr lang="fr-FR" dirty="0" smtClean="0"/>
              <a:t>Je</a:t>
            </a:r>
            <a:r>
              <a:rPr lang="fr-FR" baseline="0" dirty="0" smtClean="0"/>
              <a:t> suis sur qu’actuellement il ya une personne au moins en train de chercher un truc dessus dans le fond de la salle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JSR 299 : </a:t>
            </a:r>
            <a:r>
              <a:rPr lang="fr-FR" sz="1200" dirty="0" err="1" smtClean="0"/>
              <a:t>Contexts</a:t>
            </a:r>
            <a:r>
              <a:rPr lang="fr-FR" sz="1200" dirty="0" smtClean="0"/>
              <a:t> and </a:t>
            </a:r>
            <a:r>
              <a:rPr lang="fr-FR" sz="1200" dirty="0" err="1" smtClean="0"/>
              <a:t>Dependency</a:t>
            </a:r>
            <a:r>
              <a:rPr lang="fr-FR" sz="1200" dirty="0" smtClean="0"/>
              <a:t> Injection for the </a:t>
            </a:r>
            <a:r>
              <a:rPr lang="fr-FR" sz="1200" dirty="0" err="1" smtClean="0"/>
              <a:t>JavaTM</a:t>
            </a:r>
            <a:r>
              <a:rPr lang="fr-FR" sz="1200" dirty="0" smtClean="0"/>
              <a:t> EE </a:t>
            </a:r>
            <a:r>
              <a:rPr lang="fr-FR" sz="1200" dirty="0" err="1" smtClean="0"/>
              <a:t>platform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Expliquer différence avec </a:t>
            </a:r>
            <a:r>
              <a:rPr lang="fr-FR" dirty="0" err="1" smtClean="0"/>
              <a:t>Spring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3FCDCE-28B0-41CB-9B3C-2F88D32A5A4F}" type="datetime1">
              <a:rPr lang="fr-FR" smtClean="0"/>
              <a:pPr/>
              <a:t>25/01/2011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A1A9FA-163A-4102-BE8E-935FA058BFE8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971600" y="1196752"/>
            <a:ext cx="81755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590800" y="685800"/>
            <a:ext cx="6248400" cy="1143000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152400" y="54864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152400" y="57912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04248" y="6093296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5C0EEBD-F470-4373-AA40-B58ADA2DDAB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F0A04-8CE9-4DB6-8537-36DE0A5F947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DCFD0-3F4B-440F-9D44-CA06F8FE58A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04248" y="6165304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C78E07-4FC2-4768-A52E-05E6BEBD5E7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F1348-A2C8-4790-90CA-66194B54B2D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4D0DF-5CDA-4B91-82CA-32306C10F19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F80CF-C5C2-4569-8B2E-8F5FA58ECB7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D42B4-DD7E-4483-B74C-AD25141D560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E7471-9B49-4581-8F0B-6254428D169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D10ED-6B2D-4A73-A741-1A2B905C846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728D9-4494-4F90-B2B7-6604FDD997C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5562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5867400"/>
            <a:ext cx="2590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folHlink"/>
                </a:solidFill>
                <a:latin typeface="+mn-lt"/>
              </a:defRPr>
            </a:lvl1pPr>
          </a:lstStyle>
          <a:p>
            <a:fld id="{C06F05E5-C2C5-4281-8517-03B12C771ED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 dt="0"/>
  <p:txStyles>
    <p:titleStyle>
      <a:lvl1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p/google-guice/" TargetMode="External"/><Relationship Id="rId7" Type="http://schemas.openxmlformats.org/officeDocument/2006/relationships/hyperlink" Target="http://martinfowler.com/articles/injection.html" TargetMode="External"/><Relationship Id="rId2" Type="http://schemas.openxmlformats.org/officeDocument/2006/relationships/hyperlink" Target="http://www.springsourc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tnetguru.org/articles/dossiers/ioc/ioc.htm" TargetMode="External"/><Relationship Id="rId5" Type="http://schemas.openxmlformats.org/officeDocument/2006/relationships/hyperlink" Target="http://excalibur.apache.org/" TargetMode="External"/><Relationship Id="rId4" Type="http://schemas.openxmlformats.org/officeDocument/2006/relationships/hyperlink" Target="http://www.picocontainer.org/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44624"/>
            <a:ext cx="8676456" cy="1143000"/>
          </a:xfrm>
          <a:noFill/>
          <a:ln/>
        </p:spPr>
        <p:txBody>
          <a:bodyPr/>
          <a:lstStyle/>
          <a:p>
            <a:pPr algn="ctr"/>
            <a:r>
              <a:rPr lang="fr-FR" sz="5400" dirty="0" smtClean="0">
                <a:solidFill>
                  <a:schemeClr val="bg2"/>
                </a:solidFill>
                <a:latin typeface="Eras Demi ITC" pitchFamily="34" charset="0"/>
              </a:rPr>
              <a:t>Injection de dépendances</a:t>
            </a:r>
            <a:endParaRPr lang="fr-FR" sz="5400" dirty="0">
              <a:solidFill>
                <a:schemeClr val="bg2"/>
              </a:solidFill>
              <a:latin typeface="Eras Demi ITC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92488" y="1244352"/>
            <a:ext cx="4572000" cy="1752600"/>
          </a:xfrm>
          <a:noFill/>
          <a:ln/>
        </p:spPr>
        <p:txBody>
          <a:bodyPr/>
          <a:lstStyle/>
          <a:p>
            <a:r>
              <a:rPr lang="fr-FR" dirty="0" err="1" smtClean="0"/>
              <a:t>Spring</a:t>
            </a:r>
            <a:r>
              <a:rPr lang="fr-FR" dirty="0" smtClean="0"/>
              <a:t> </a:t>
            </a:r>
            <a:r>
              <a:rPr lang="fr-FR" dirty="0" err="1" smtClean="0"/>
              <a:t>IoC</a:t>
            </a:r>
            <a:r>
              <a:rPr lang="fr-FR" dirty="0" smtClean="0"/>
              <a:t> &amp; Google </a:t>
            </a:r>
            <a:r>
              <a:rPr lang="fr-FR" dirty="0" err="1" smtClean="0"/>
              <a:t>Guice</a:t>
            </a: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79512" y="6309320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3F3F3F"/>
                </a:solidFill>
              </a:rPr>
              <a:t>Ingénieurs 2000 | </a:t>
            </a:r>
            <a:r>
              <a:rPr lang="fr-FR" sz="1600" dirty="0" err="1" smtClean="0">
                <a:solidFill>
                  <a:srgbClr val="3F3F3F"/>
                </a:solidFill>
              </a:rPr>
              <a:t>Xposé</a:t>
            </a:r>
            <a:r>
              <a:rPr lang="fr-FR" sz="1600" dirty="0" smtClean="0">
                <a:solidFill>
                  <a:srgbClr val="3F3F3F"/>
                </a:solidFill>
              </a:rPr>
              <a:t> </a:t>
            </a:r>
            <a:r>
              <a:rPr lang="fr-FR" sz="1600" dirty="0" smtClean="0">
                <a:solidFill>
                  <a:srgbClr val="3F3F3F"/>
                </a:solidFill>
              </a:rPr>
              <a:t>| Florian Gourier</a:t>
            </a:r>
            <a:endParaRPr lang="fr-FR" sz="1600" dirty="0">
              <a:solidFill>
                <a:srgbClr val="3F3F3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C0EEBD-F470-4373-AA40-B58ADA2DDAB3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8" name="Image 7" descr="ravioli_portobello_54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2492896"/>
            <a:ext cx="2808312" cy="27365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Flèche droite 8"/>
          <p:cNvSpPr/>
          <p:nvPr/>
        </p:nvSpPr>
        <p:spPr bwMode="auto">
          <a:xfrm>
            <a:off x="3923928" y="3645024"/>
            <a:ext cx="1512168" cy="50405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" name="Image 9" descr="spaghett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420888"/>
            <a:ext cx="2798781" cy="279878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avantages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763688" y="1988840"/>
            <a:ext cx="7079704" cy="4035152"/>
          </a:xfrm>
        </p:spPr>
        <p:txBody>
          <a:bodyPr/>
          <a:lstStyle/>
          <a:p>
            <a:endParaRPr lang="fr-FR" sz="2400" dirty="0" smtClean="0"/>
          </a:p>
          <a:p>
            <a:r>
              <a:rPr lang="fr-FR" sz="2400" dirty="0" smtClean="0"/>
              <a:t>Changer d’implémentation sans changer le code</a:t>
            </a:r>
          </a:p>
          <a:p>
            <a:pPr lvl="1">
              <a:buFont typeface="Wingdings" pitchFamily="2" charset="2"/>
              <a:buChar char="Ø"/>
            </a:pPr>
            <a:r>
              <a:rPr lang="fr-FR" sz="2200" dirty="0" smtClean="0"/>
              <a:t>Très maintenable</a:t>
            </a:r>
          </a:p>
          <a:p>
            <a:pPr lvl="1">
              <a:buFont typeface="Wingdings" pitchFamily="2" charset="2"/>
              <a:buChar char="Ø"/>
            </a:pPr>
            <a:r>
              <a:rPr lang="fr-FR" sz="2200" dirty="0" smtClean="0"/>
              <a:t>Plusieurs configurations possibles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Tester une application avec des </a:t>
            </a:r>
            <a:r>
              <a:rPr lang="fr-FR" sz="2400" dirty="0" err="1" smtClean="0"/>
              <a:t>mocks</a:t>
            </a:r>
            <a:r>
              <a:rPr lang="fr-FR" sz="2400" dirty="0" smtClean="0"/>
              <a:t> sans recompiler</a:t>
            </a:r>
          </a:p>
          <a:p>
            <a:pPr lvl="1">
              <a:buFont typeface="Wingdings" pitchFamily="2" charset="2"/>
              <a:buChar char="Ø"/>
            </a:pPr>
            <a:r>
              <a:rPr lang="fr-FR" sz="2200" dirty="0" smtClean="0"/>
              <a:t>Testabilité facile</a:t>
            </a:r>
          </a:p>
          <a:p>
            <a:pPr lvl="1">
              <a:buFont typeface="Wingdings" pitchFamily="2" charset="2"/>
              <a:buChar char="Ø"/>
            </a:pPr>
            <a:r>
              <a:rPr lang="fr-FR" sz="2200" dirty="0" smtClean="0"/>
              <a:t>Meilleure qualité</a:t>
            </a:r>
            <a:endParaRPr lang="fr-FR" sz="2200" dirty="0"/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pic>
        <p:nvPicPr>
          <p:cNvPr id="8" name="Image 7" descr="5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1196752"/>
            <a:ext cx="6045670" cy="5109017"/>
          </a:xfrm>
          <a:prstGeom prst="rect">
            <a:avLst/>
          </a:prstGeom>
        </p:spPr>
      </p:pic>
      <p:sp>
        <p:nvSpPr>
          <p:cNvPr id="5" name="Rectangle à coins arrondis 4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1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frameworks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763688" y="2060848"/>
            <a:ext cx="7007696" cy="403515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FR" sz="2400" dirty="0" err="1" smtClean="0"/>
              <a:t>PicoContainer</a:t>
            </a:r>
            <a:r>
              <a:rPr lang="fr-FR" sz="2400" dirty="0" smtClean="0"/>
              <a:t> </a:t>
            </a:r>
            <a:r>
              <a:rPr lang="fr-FR" sz="2000" dirty="0" smtClean="0"/>
              <a:t>(Constructeur)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Avalon </a:t>
            </a:r>
            <a:r>
              <a:rPr lang="fr-FR" sz="2000" dirty="0" smtClean="0"/>
              <a:t>(Interface)</a:t>
            </a:r>
          </a:p>
          <a:p>
            <a:pPr>
              <a:lnSpc>
                <a:spcPct val="200000"/>
              </a:lnSpc>
            </a:pPr>
            <a:r>
              <a:rPr lang="fr-FR" sz="2400" dirty="0" err="1" smtClean="0"/>
              <a:t>Spring</a:t>
            </a:r>
            <a:r>
              <a:rPr lang="fr-FR" sz="2400" dirty="0" smtClean="0"/>
              <a:t> </a:t>
            </a:r>
            <a:r>
              <a:rPr lang="fr-FR" sz="2400" dirty="0" err="1" smtClean="0"/>
              <a:t>IoC</a:t>
            </a:r>
            <a:r>
              <a:rPr lang="fr-FR" sz="2400" dirty="0" smtClean="0"/>
              <a:t> </a:t>
            </a:r>
            <a:r>
              <a:rPr lang="fr-FR" sz="2000" dirty="0" smtClean="0"/>
              <a:t>(Mutateurs)</a:t>
            </a:r>
            <a:endParaRPr lang="fr-FR" sz="2000" dirty="0"/>
          </a:p>
          <a:p>
            <a:pPr>
              <a:lnSpc>
                <a:spcPct val="200000"/>
              </a:lnSpc>
            </a:pPr>
            <a:r>
              <a:rPr lang="fr-FR" sz="2400" dirty="0" smtClean="0"/>
              <a:t>Google </a:t>
            </a:r>
            <a:r>
              <a:rPr lang="fr-FR" sz="2400" dirty="0" err="1" smtClean="0"/>
              <a:t>Guice</a:t>
            </a:r>
            <a:r>
              <a:rPr lang="fr-FR" sz="2400" dirty="0" smtClean="0"/>
              <a:t> </a:t>
            </a:r>
            <a:r>
              <a:rPr lang="fr-FR" sz="2000" dirty="0" smtClean="0"/>
              <a:t>(Champs &amp; Constructeur)</a:t>
            </a:r>
            <a:endParaRPr lang="fr-FR" sz="2000" dirty="0"/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1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frameworks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10" name="Image 9" descr="ioc histor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204864"/>
            <a:ext cx="7142423" cy="36694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Framework « léger » pour le développement J2EE</a:t>
            </a:r>
            <a:endParaRPr lang="fr-FR" sz="2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fr-FR" sz="2400" dirty="0" smtClean="0"/>
              <a:t>3 concepts : </a:t>
            </a:r>
          </a:p>
          <a:p>
            <a:pPr lvl="1">
              <a:spcAft>
                <a:spcPts val="0"/>
              </a:spcAft>
            </a:pPr>
            <a:r>
              <a:rPr lang="fr-FR" sz="2200" dirty="0" smtClean="0"/>
              <a:t>L’inversion de contrôle</a:t>
            </a:r>
          </a:p>
          <a:p>
            <a:pPr lvl="1">
              <a:spcAft>
                <a:spcPts val="0"/>
              </a:spcAft>
            </a:pPr>
            <a:r>
              <a:rPr lang="fr-FR" sz="2200" dirty="0" smtClean="0"/>
              <a:t>La </a:t>
            </a:r>
            <a:r>
              <a:rPr lang="fr-FR" sz="2200" dirty="0"/>
              <a:t>P</a:t>
            </a:r>
            <a:r>
              <a:rPr lang="fr-FR" sz="2200" dirty="0" smtClean="0"/>
              <a:t>rogrammation </a:t>
            </a:r>
            <a:r>
              <a:rPr lang="fr-FR" sz="2200" dirty="0"/>
              <a:t>O</a:t>
            </a:r>
            <a:r>
              <a:rPr lang="fr-FR" sz="2200" dirty="0" smtClean="0"/>
              <a:t>rientée Aspect</a:t>
            </a:r>
          </a:p>
          <a:p>
            <a:pPr lvl="1">
              <a:spcAft>
                <a:spcPts val="0"/>
              </a:spcAft>
            </a:pPr>
            <a:r>
              <a:rPr lang="fr-FR" sz="2200" dirty="0" smtClean="0"/>
              <a:t>Une couche d’abstraction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Premier </a:t>
            </a:r>
            <a:r>
              <a:rPr lang="fr-FR" sz="2400" dirty="0" err="1" smtClean="0"/>
              <a:t>framework</a:t>
            </a:r>
            <a:r>
              <a:rPr lang="fr-FR" sz="2400" dirty="0" smtClean="0"/>
              <a:t> très utilisé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Spring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 6" descr="Spring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5229200"/>
            <a:ext cx="3880919" cy="836712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Utilise une configuration </a:t>
            </a:r>
            <a:r>
              <a:rPr lang="fr-FR" sz="2400" dirty="0" err="1" smtClean="0"/>
              <a:t>xml</a:t>
            </a:r>
            <a:r>
              <a:rPr lang="fr-FR" sz="2400" dirty="0" smtClean="0"/>
              <a:t> pour lier interface et implémentation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Les classes sont des </a:t>
            </a:r>
            <a:r>
              <a:rPr lang="fr-FR" sz="2400" dirty="0" err="1" smtClean="0"/>
              <a:t>beans</a:t>
            </a:r>
            <a:r>
              <a:rPr lang="fr-FR" sz="2400" dirty="0" smtClean="0"/>
              <a:t> (possèdent getters et setters)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Création d’un </a:t>
            </a:r>
            <a:r>
              <a:rPr lang="fr-FR" sz="2400" i="1" dirty="0" err="1" smtClean="0">
                <a:solidFill>
                  <a:schemeClr val="bg2"/>
                </a:solidFill>
              </a:rPr>
              <a:t>ApplicationContext</a:t>
            </a:r>
            <a:r>
              <a:rPr lang="fr-FR" sz="2400" i="1" dirty="0" smtClean="0">
                <a:solidFill>
                  <a:schemeClr val="bg2"/>
                </a:solidFill>
              </a:rPr>
              <a:t> </a:t>
            </a:r>
            <a:r>
              <a:rPr lang="fr-FR" sz="2400" dirty="0" smtClean="0"/>
              <a:t>pour charger le fichier </a:t>
            </a:r>
            <a:r>
              <a:rPr lang="fr-FR" sz="2400" dirty="0" err="1" smtClean="0"/>
              <a:t>xml</a:t>
            </a:r>
            <a:endParaRPr lang="fr-FR" sz="2400" i="1" dirty="0" smtClean="0">
              <a:solidFill>
                <a:schemeClr val="bg2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Principe</a:t>
            </a:r>
            <a:r>
              <a:rPr kumimoji="1" lang="fr-FR" sz="32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fonctionnement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Déclaration des liaisons interface/implémentation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Utilisation des champs pour l’injection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/>
              <a:t>       Nommage identique champ classe/</a:t>
            </a:r>
            <a:r>
              <a:rPr lang="fr-FR" sz="2200" dirty="0" err="1" smtClean="0"/>
              <a:t>xml</a:t>
            </a:r>
            <a:endParaRPr lang="fr-FR" sz="22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48883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Principe</a:t>
            </a:r>
            <a:r>
              <a:rPr kumimoji="1" lang="fr-FR" sz="32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fonctionnement (configuration)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5736" y="4653136"/>
            <a:ext cx="6552728" cy="1508105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&lt;bean id=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BasicShortener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 class="</a:t>
            </a:r>
            <a:r>
              <a:rPr lang="en-US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impl.BasicShortener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"&gt;&lt;/bean&gt;</a:t>
            </a:r>
          </a:p>
          <a:p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bean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id=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SmsTweeter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 class="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impl.SmsTweeter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"&gt;&lt;/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bean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fr-FR" sz="1400" dirty="0" smtClean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&lt;bean id=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tweetClient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 class="</a:t>
            </a:r>
            <a:r>
              <a:rPr lang="en-US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core.TweetClient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	&lt;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 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fr-FR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SmsTweeter</a:t>
            </a:r>
            <a:r>
              <a:rPr lang="fr-FR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en-US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	&lt;property name=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"shorten" ref="</a:t>
            </a:r>
            <a:r>
              <a:rPr lang="en-US" sz="1400" i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BasicShortener</a:t>
            </a:r>
            <a:r>
              <a:rPr lang="en-US" sz="14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bean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fr-FR" sz="1400" b="1" dirty="0" smtClean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" name="Image 7" descr="warn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54424" y="3573016"/>
            <a:ext cx="405408" cy="353827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Besoin de getters et setters pour les classes à injecter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Pas de changement des habitudes de programmation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400" i="1" dirty="0" smtClean="0">
              <a:solidFill>
                <a:schemeClr val="bg2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48883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Principe</a:t>
            </a:r>
            <a:r>
              <a:rPr kumimoji="1" lang="fr-FR" sz="32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fonctionnement (</a:t>
            </a:r>
            <a:r>
              <a:rPr kumimoji="1" lang="fr-FR" sz="3200" b="1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beans</a:t>
            </a:r>
            <a:r>
              <a:rPr kumimoji="1" lang="fr-FR" sz="32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72208" y="4657199"/>
            <a:ext cx="7164288" cy="1508105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Tweeter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Shortener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fr-FR" sz="1400" dirty="0" smtClean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public Tweeter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getTweet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() {return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setTweet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(Tweeter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) {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this.tweet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Shortener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getShorten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() {return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setShorten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Shortener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) {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this.shorten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shorten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fr-FR" sz="1400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Chargement du </a:t>
            </a:r>
            <a:r>
              <a:rPr lang="fr-FR" sz="2400" dirty="0" err="1" smtClean="0"/>
              <a:t>xml</a:t>
            </a:r>
            <a:r>
              <a:rPr lang="fr-FR" sz="2400" dirty="0" smtClean="0"/>
              <a:t> pour chaque classe à injection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       Localisation du fichier </a:t>
            </a:r>
            <a:r>
              <a:rPr lang="fr-FR" sz="2400" dirty="0" err="1" smtClean="0"/>
              <a:t>xml</a:t>
            </a:r>
            <a:endParaRPr lang="fr-FR" sz="2400" dirty="0" smtClean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       Nom du </a:t>
            </a:r>
            <a:r>
              <a:rPr lang="fr-FR" sz="2400" dirty="0" err="1" smtClean="0"/>
              <a:t>bean</a:t>
            </a:r>
            <a:r>
              <a:rPr lang="fr-FR" sz="2400" dirty="0" smtClean="0"/>
              <a:t> que l’on récupère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fr-FR" sz="2400" i="1" dirty="0" smtClean="0">
              <a:solidFill>
                <a:schemeClr val="bg2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Principe</a:t>
            </a:r>
            <a:r>
              <a:rPr kumimoji="1" lang="fr-FR" sz="32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fonctionnement (contexte)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51720" y="4653136"/>
            <a:ext cx="6408712" cy="1077218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ApplicationContext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context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fr-FR" sz="1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ClassPathXmlApplicationContext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("beans.xml");</a:t>
            </a:r>
          </a:p>
          <a:p>
            <a:r>
              <a:rPr lang="nl-NL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TweetClient</a:t>
            </a:r>
            <a:r>
              <a:rPr lang="nl-NL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tweeter = (</a:t>
            </a:r>
            <a:r>
              <a:rPr lang="nl-NL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TweetClient</a:t>
            </a:r>
            <a:r>
              <a:rPr lang="nl-NL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nl-NL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context.getBean</a:t>
            </a:r>
            <a:r>
              <a:rPr lang="nl-NL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nl-NL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tweetClient</a:t>
            </a:r>
            <a:r>
              <a:rPr lang="nl-NL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");</a:t>
            </a:r>
          </a:p>
          <a:p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tweeter.publishWithUrl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("message", "http://tweeter.com");</a:t>
            </a:r>
            <a:endParaRPr lang="fr-FR" sz="1400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" name="Image 8" descr="war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924944"/>
            <a:ext cx="405408" cy="353827"/>
          </a:xfrm>
          <a:prstGeom prst="rect">
            <a:avLst/>
          </a:prstGeom>
        </p:spPr>
      </p:pic>
      <p:pic>
        <p:nvPicPr>
          <p:cNvPr id="10" name="Image 9" descr="war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651237"/>
            <a:ext cx="405408" cy="353827"/>
          </a:xfrm>
          <a:prstGeom prst="rect">
            <a:avLst/>
          </a:prstGeom>
        </p:spPr>
      </p:pic>
      <p:sp>
        <p:nvSpPr>
          <p:cNvPr id="11" name="Rectangle à coins arrondis 10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176464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fr-FR" sz="2400" dirty="0" smtClean="0"/>
              <a:t>Les plus :</a:t>
            </a:r>
          </a:p>
          <a:p>
            <a:pPr marL="400050" lvl="1" indent="0">
              <a:lnSpc>
                <a:spcPct val="150000"/>
              </a:lnSpc>
            </a:pPr>
            <a:r>
              <a:rPr lang="fr-FR" sz="2200" dirty="0" err="1" smtClean="0"/>
              <a:t>Spring</a:t>
            </a:r>
            <a:endParaRPr lang="fr-FR" sz="2200" dirty="0" smtClean="0"/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Choix multiples pour l’injection</a:t>
            </a:r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Pas besoin de recompiler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Les moins 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200" dirty="0" err="1" smtClean="0"/>
              <a:t>Xml</a:t>
            </a:r>
            <a:r>
              <a:rPr lang="fr-FR" sz="2200" dirty="0" smtClean="0"/>
              <a:t> =&gt; lourd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/>
              <a:t>Syntaxe contraignante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fr-FR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fr-FR" sz="22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 eaLnBrk="1" hangingPunct="1">
              <a:lnSpc>
                <a:spcPct val="70000"/>
              </a:lnSpc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</a:rPr>
              <a:t>Avantages/Inconvénients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19</a:t>
            </a:fld>
            <a:endParaRPr lang="fr-FR"/>
          </a:p>
        </p:txBody>
      </p:sp>
      <p:pic>
        <p:nvPicPr>
          <p:cNvPr id="8" name="Image 7" descr="pl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2564904"/>
            <a:ext cx="1362265" cy="1362265"/>
          </a:xfrm>
          <a:prstGeom prst="rect">
            <a:avLst/>
          </a:prstGeom>
        </p:spPr>
      </p:pic>
      <p:pic>
        <p:nvPicPr>
          <p:cNvPr id="9" name="Image 8" descr="moi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2626" y="4863273"/>
            <a:ext cx="1257476" cy="110505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1027113"/>
            <a:ext cx="6096000" cy="1143000"/>
          </a:xfrm>
          <a:noFill/>
          <a:ln/>
        </p:spPr>
        <p:txBody>
          <a:bodyPr/>
          <a:lstStyle/>
          <a:p>
            <a:r>
              <a:rPr lang="fr-FR" dirty="0" smtClean="0">
                <a:latin typeface="Constantia" pitchFamily="18" charset="0"/>
              </a:rPr>
              <a:t>Plan</a:t>
            </a:r>
            <a:endParaRPr lang="fr-FR" dirty="0">
              <a:latin typeface="Constantia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1981200"/>
            <a:ext cx="6863680" cy="41148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Introduction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Concepts</a:t>
            </a:r>
          </a:p>
          <a:p>
            <a:pPr>
              <a:lnSpc>
                <a:spcPct val="150000"/>
              </a:lnSpc>
            </a:pPr>
            <a:r>
              <a:rPr lang="fr-FR" dirty="0" err="1" smtClean="0"/>
              <a:t>Spring</a:t>
            </a:r>
            <a:r>
              <a:rPr lang="fr-FR" dirty="0" smtClean="0"/>
              <a:t> </a:t>
            </a:r>
            <a:r>
              <a:rPr lang="fr-FR" dirty="0" err="1" smtClean="0"/>
              <a:t>IoC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Google </a:t>
            </a:r>
            <a:r>
              <a:rPr lang="fr-FR" dirty="0" err="1" smtClean="0"/>
              <a:t>Guice</a:t>
            </a: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6" name="Image 5" descr="Caffeine-Injection--338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692696"/>
            <a:ext cx="3474063" cy="537321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Spring</a:t>
            </a:r>
            <a:r>
              <a:rPr lang="fr-FR" sz="4400" dirty="0" smtClean="0">
                <a:latin typeface="Constantia" pitchFamily="18" charset="0"/>
              </a:rPr>
              <a:t> </a:t>
            </a:r>
            <a:r>
              <a:rPr lang="fr-FR" sz="4400" dirty="0" err="1" smtClean="0">
                <a:latin typeface="Constantia" pitchFamily="18" charset="0"/>
              </a:rPr>
              <a:t>IoC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Démonstration</a:t>
            </a:r>
          </a:p>
        </p:txBody>
      </p:sp>
      <p:pic>
        <p:nvPicPr>
          <p:cNvPr id="7" name="Image 6" descr="volvo_cras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348880"/>
            <a:ext cx="5743575" cy="3057525"/>
          </a:xfrm>
          <a:prstGeom prst="rect">
            <a:avLst/>
          </a:prstGeom>
        </p:spPr>
      </p:pic>
      <p:sp>
        <p:nvSpPr>
          <p:cNvPr id="6" name="Rectangle à coins arrondis 5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err="1" smtClean="0">
                <a:solidFill>
                  <a:schemeClr val="bg2"/>
                </a:solidFill>
              </a:rPr>
              <a:t>Spring</a:t>
            </a:r>
            <a:r>
              <a:rPr lang="fr-FR" sz="1400" b="1" u="sng" dirty="0" smtClean="0">
                <a:solidFill>
                  <a:schemeClr val="bg2"/>
                </a:solidFill>
              </a:rPr>
              <a:t>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IoC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400" dirty="0" smtClean="0"/>
              <a:t>Plus connu pour son moteur de recherche et ses applications web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Développé pour être « meilleur » que </a:t>
            </a:r>
            <a:r>
              <a:rPr lang="fr-FR" sz="2400" dirty="0" err="1" smtClean="0"/>
              <a:t>Spring</a:t>
            </a:r>
            <a:r>
              <a:rPr lang="fr-FR" sz="2400" dirty="0" smtClean="0"/>
              <a:t> </a:t>
            </a:r>
            <a:r>
              <a:rPr lang="fr-FR" sz="2400" dirty="0" err="1" smtClean="0"/>
              <a:t>IoC</a:t>
            </a:r>
            <a:endParaRPr lang="fr-FR" sz="2400" dirty="0" smtClean="0"/>
          </a:p>
          <a:p>
            <a:pPr>
              <a:lnSpc>
                <a:spcPct val="150000"/>
              </a:lnSpc>
            </a:pPr>
            <a:r>
              <a:rPr lang="fr-FR" sz="2400" dirty="0" smtClean="0"/>
              <a:t>Utilisé dans la plupart des applications de </a:t>
            </a:r>
            <a:r>
              <a:rPr lang="fr-FR" sz="2400" dirty="0" err="1" smtClean="0"/>
              <a:t>google</a:t>
            </a:r>
            <a:endParaRPr lang="fr-FR" sz="24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Google</a:t>
            </a:r>
          </a:p>
        </p:txBody>
      </p:sp>
      <p:pic>
        <p:nvPicPr>
          <p:cNvPr id="8" name="Image 7" descr="Google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973546"/>
            <a:ext cx="2865358" cy="1038453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400" dirty="0" smtClean="0"/>
              <a:t>Utilise des </a:t>
            </a:r>
            <a:r>
              <a:rPr lang="fr-FR" sz="2400" i="1" dirty="0" err="1" smtClean="0">
                <a:solidFill>
                  <a:schemeClr val="bg2"/>
                </a:solidFill>
              </a:rPr>
              <a:t>abstractModule</a:t>
            </a:r>
            <a:r>
              <a:rPr lang="fr-FR" sz="2400" i="1" dirty="0" smtClean="0">
                <a:solidFill>
                  <a:schemeClr val="bg2"/>
                </a:solidFill>
              </a:rPr>
              <a:t> </a:t>
            </a:r>
            <a:r>
              <a:rPr lang="fr-FR" sz="2400" dirty="0" smtClean="0"/>
              <a:t>pour faire la liaison interface</a:t>
            </a:r>
            <a:r>
              <a:rPr lang="fr-FR" sz="2400" dirty="0" smtClean="0">
                <a:sym typeface="Wingdings" pitchFamily="2" charset="2"/>
              </a:rPr>
              <a:t>implémentation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Utilise l’annotation </a:t>
            </a:r>
            <a:r>
              <a:rPr lang="fr-FR" sz="2400" i="1" dirty="0" smtClean="0">
                <a:solidFill>
                  <a:schemeClr val="bg2"/>
                </a:solidFill>
              </a:rPr>
              <a:t>@</a:t>
            </a:r>
            <a:r>
              <a:rPr lang="fr-FR" sz="2400" i="1" dirty="0" err="1" smtClean="0">
                <a:solidFill>
                  <a:schemeClr val="bg2"/>
                </a:solidFill>
              </a:rPr>
              <a:t>Inject</a:t>
            </a:r>
            <a:r>
              <a:rPr lang="fr-FR" sz="2400" i="1" dirty="0" smtClean="0">
                <a:solidFill>
                  <a:schemeClr val="bg2"/>
                </a:solidFill>
              </a:rPr>
              <a:t> </a:t>
            </a:r>
            <a:r>
              <a:rPr lang="fr-FR" sz="2400" dirty="0" smtClean="0"/>
              <a:t>pour déclarer les classes à injecter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sym typeface="Wingdings" pitchFamily="2" charset="2"/>
              </a:rPr>
              <a:t>Utilise un </a:t>
            </a:r>
            <a:r>
              <a:rPr lang="fr-FR" sz="2400" i="1" dirty="0" err="1" smtClean="0">
                <a:solidFill>
                  <a:schemeClr val="bg2"/>
                </a:solidFill>
                <a:sym typeface="Wingdings" pitchFamily="2" charset="2"/>
              </a:rPr>
              <a:t>Injector</a:t>
            </a:r>
            <a:r>
              <a:rPr lang="fr-FR" sz="2400" dirty="0" smtClean="0">
                <a:sym typeface="Wingdings" pitchFamily="2" charset="2"/>
              </a:rPr>
              <a:t> pour charger le module dans notre application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Principe de fonctionnement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035152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fr-FR" sz="2400" dirty="0" smtClean="0"/>
              <a:t>Étendent la classe </a:t>
            </a:r>
            <a:r>
              <a:rPr lang="fr-FR" sz="2400" i="1" dirty="0" err="1" smtClean="0">
                <a:solidFill>
                  <a:schemeClr val="bg2"/>
                </a:solidFill>
              </a:rPr>
              <a:t>AbstractModule</a:t>
            </a:r>
            <a:r>
              <a:rPr lang="fr-FR" sz="2400" dirty="0" smtClean="0"/>
              <a:t> de </a:t>
            </a:r>
            <a:r>
              <a:rPr lang="fr-FR" sz="2400" dirty="0" err="1" smtClean="0"/>
              <a:t>Guice</a:t>
            </a:r>
            <a:endParaRPr lang="fr-FR" sz="2400" dirty="0" smtClean="0"/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Un module peut effectuer plusieurs associations</a:t>
            </a:r>
          </a:p>
          <a:p>
            <a:pPr marL="0" indent="0"/>
            <a:r>
              <a:rPr lang="fr-FR" sz="2400" dirty="0" smtClean="0"/>
              <a:t>Une application peut avoir plusieurs modules (1module = 1configuration)</a:t>
            </a:r>
          </a:p>
          <a:p>
            <a:pPr marL="0" indent="0">
              <a:buFont typeface="Futura Md BT" pitchFamily="34" charset="0"/>
              <a:buNone/>
            </a:pPr>
            <a:endParaRPr lang="fr-FR" sz="2400" dirty="0" smtClean="0"/>
          </a:p>
          <a:p>
            <a:pPr marL="0" indent="0">
              <a:buFont typeface="Futura Md BT" pitchFamily="34" charset="0"/>
              <a:buNone/>
            </a:pPr>
            <a:endParaRPr lang="fr-FR" sz="2400" dirty="0" smtClean="0"/>
          </a:p>
          <a:p>
            <a:pPr marL="0" indent="0">
              <a:buFont typeface="Futura Md BT" pitchFamily="34" charset="0"/>
              <a:buNone/>
            </a:pPr>
            <a:endParaRPr lang="fr-FR" sz="2400" dirty="0" smtClean="0"/>
          </a:p>
          <a:p>
            <a:pPr>
              <a:lnSpc>
                <a:spcPct val="150000"/>
              </a:lnSpc>
            </a:pPr>
            <a:endParaRPr lang="fr-FR" sz="2400" dirty="0" smtClean="0">
              <a:sym typeface="Wingdings" pitchFamily="2" charset="2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41682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Principe de fonctionnement (les modules) 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51720" y="4725144"/>
            <a:ext cx="6408712" cy="1179810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public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</a:rPr>
              <a:t>MainModule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extends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AbstractModule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{ 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protected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void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configure() {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    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bind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Tweeter.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).to(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SmsTweeter.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    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bind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Shortener.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).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</a:rPr>
              <a:t>to(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</a:rPr>
              <a:t>BasicShortener.</a:t>
            </a:r>
            <a:r>
              <a:rPr lang="fr-FR" sz="1400" b="1" dirty="0" err="1" smtClean="0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} 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 marL="0" indent="0"/>
            <a:r>
              <a:rPr lang="fr-FR" sz="2400" dirty="0" smtClean="0"/>
              <a:t>Les interfaces qui doivent être injectées sont annotée avec l’annotation </a:t>
            </a:r>
            <a:r>
              <a:rPr lang="fr-FR" sz="2400" i="1" dirty="0" err="1" smtClean="0">
                <a:solidFill>
                  <a:schemeClr val="bg2"/>
                </a:solidFill>
              </a:rPr>
              <a:t>Inject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0" indent="0">
              <a:spcBef>
                <a:spcPts val="1200"/>
              </a:spcBef>
            </a:pPr>
            <a:r>
              <a:rPr lang="fr-FR" sz="2400" dirty="0" smtClean="0"/>
              <a:t>Possibilité d’annoter le constructeur ou bien les champs directement</a:t>
            </a:r>
          </a:p>
          <a:p>
            <a:pPr marL="0" indent="0">
              <a:spcBef>
                <a:spcPts val="1200"/>
              </a:spcBef>
            </a:pPr>
            <a:r>
              <a:rPr lang="fr-FR" sz="2400" dirty="0" smtClean="0"/>
              <a:t>Annotation respectant la JSR299 depuis </a:t>
            </a:r>
            <a:r>
              <a:rPr lang="fr-FR" sz="2400" dirty="0" err="1" smtClean="0"/>
              <a:t>Guice</a:t>
            </a:r>
            <a:r>
              <a:rPr lang="fr-FR" sz="2400" dirty="0" smtClean="0"/>
              <a:t> 2.1</a:t>
            </a:r>
          </a:p>
          <a:p>
            <a:pPr>
              <a:lnSpc>
                <a:spcPct val="150000"/>
              </a:lnSpc>
            </a:pPr>
            <a:endParaRPr lang="fr-FR" sz="2400" dirty="0" smtClean="0">
              <a:sym typeface="Wingdings" pitchFamily="2" charset="2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41682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Principe de fonctionnement (l’injection)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79712" y="4365104"/>
            <a:ext cx="6768752" cy="1903085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public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TweetClient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{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private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final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private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final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Tweeter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endParaRPr lang="fr-FR" sz="1400" dirty="0">
              <a:solidFill>
                <a:schemeClr val="bg2"/>
              </a:solidFill>
              <a:latin typeface="Courier New" pitchFamily="49" charset="0"/>
            </a:endParaRP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@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Inject</a:t>
            </a:r>
            <a:endParaRPr lang="fr-FR" sz="1400" dirty="0">
              <a:solidFill>
                <a:schemeClr val="bg2"/>
              </a:solidFill>
              <a:latin typeface="Courier New" pitchFamily="49" charset="0"/>
            </a:endParaRP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public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TweetClient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, Tweeter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 {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    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this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.shortener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=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shortener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    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this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.tweeter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= tweeter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</a:rPr>
              <a:t>; }</a:t>
            </a:r>
            <a:endParaRPr lang="fr-FR" sz="1400" dirty="0">
              <a:solidFill>
                <a:schemeClr val="bg2"/>
              </a:solidFill>
              <a:latin typeface="Courier New" pitchFamily="49" charset="0"/>
            </a:endParaRP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fr-FR" sz="2400" dirty="0" smtClean="0"/>
              <a:t>Injecteur </a:t>
            </a:r>
            <a:r>
              <a:rPr lang="fr-FR" sz="2400" dirty="0" err="1" smtClean="0"/>
              <a:t>Guice</a:t>
            </a:r>
            <a:r>
              <a:rPr lang="fr-FR" sz="2400" dirty="0" smtClean="0"/>
              <a:t> pour charger le module dans notre application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Toutes dépendances et sous dépendances résolues à partir du module </a:t>
            </a:r>
          </a:p>
          <a:p>
            <a:pPr marL="0" indent="0">
              <a:buFont typeface="Futura Md BT" pitchFamily="34" charset="0"/>
              <a:buNone/>
            </a:pPr>
            <a:endParaRPr lang="fr-FR" sz="24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Principe de fonctionnement (l’injecteur)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31640" y="4941168"/>
            <a:ext cx="7635949" cy="1149033"/>
          </a:xfrm>
          <a:prstGeom prst="rect">
            <a:avLst/>
          </a:prstGeom>
          <a:solidFill>
            <a:schemeClr val="bg1">
              <a:alpha val="66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public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static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void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main(String[]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args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 {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Injector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injector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=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Guice.createInjector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</a:t>
            </a:r>
            <a:r>
              <a:rPr lang="fr-FR" sz="1400" b="1" dirty="0">
                <a:solidFill>
                  <a:schemeClr val="bg2"/>
                </a:solidFill>
                <a:latin typeface="Courier New" pitchFamily="49" charset="0"/>
              </a:rPr>
              <a:t>new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TweetModule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());</a:t>
            </a: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   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TweetClient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tweetClient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 = 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injector.getInstance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(</a:t>
            </a:r>
            <a:r>
              <a:rPr lang="fr-FR" sz="1400" dirty="0" err="1">
                <a:solidFill>
                  <a:schemeClr val="bg2"/>
                </a:solidFill>
                <a:latin typeface="Courier New" pitchFamily="49" charset="0"/>
              </a:rPr>
              <a:t>TweetClient.</a:t>
            </a:r>
            <a:r>
              <a:rPr lang="fr-FR" sz="1400" b="1" dirty="0" err="1">
                <a:solidFill>
                  <a:schemeClr val="bg2"/>
                </a:solidFill>
                <a:latin typeface="Courier New" pitchFamily="49" charset="0"/>
              </a:rPr>
              <a:t>class</a:t>
            </a:r>
            <a:r>
              <a:rPr lang="fr-FR" sz="1400" dirty="0">
                <a:solidFill>
                  <a:schemeClr val="bg2"/>
                </a:solidFill>
                <a:latin typeface="Courier New" pitchFamily="49" charset="0"/>
              </a:rPr>
              <a:t>);</a:t>
            </a:r>
          </a:p>
          <a:p>
            <a:pPr>
              <a:spcBef>
                <a:spcPts val="100"/>
              </a:spcBef>
              <a:spcAft>
                <a:spcPts val="100"/>
              </a:spcAft>
              <a:tabLst>
                <a:tab pos="3946525" algn="l"/>
              </a:tabLst>
            </a:pP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fr-FR" sz="1400" dirty="0" err="1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tweeter.publishWithUrl</a:t>
            </a:r>
            <a:r>
              <a:rPr lang="fr-FR" sz="140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("message", "http://tweeter.com"); </a:t>
            </a:r>
            <a:endParaRPr lang="fr-FR" sz="1400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100"/>
              </a:spcBef>
              <a:spcAft>
                <a:spcPts val="100"/>
              </a:spcAft>
              <a:buFont typeface="Times New Roman" pitchFamily="18" charset="0"/>
              <a:buNone/>
              <a:tabLst>
                <a:tab pos="3946525" algn="l"/>
              </a:tabLst>
            </a:pPr>
            <a:r>
              <a:rPr lang="fr-FR" sz="1200" dirty="0">
                <a:solidFill>
                  <a:schemeClr val="bg2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fr-FR" sz="2400" dirty="0" smtClean="0"/>
              <a:t>Les plus :</a:t>
            </a:r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Rapide</a:t>
            </a:r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Facile d’utilisation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Les moins :</a:t>
            </a:r>
            <a:endParaRPr lang="fr-FR" sz="2400" dirty="0"/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Cas complexes non gérés</a:t>
            </a:r>
          </a:p>
          <a:p>
            <a:pPr marL="400050" lvl="1" indent="0">
              <a:lnSpc>
                <a:spcPct val="150000"/>
              </a:lnSpc>
            </a:pPr>
            <a:r>
              <a:rPr lang="fr-FR" sz="2200" dirty="0" smtClean="0"/>
              <a:t>Besoin de recompiler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Avantages/Inconvénients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26</a:t>
            </a:fld>
            <a:endParaRPr lang="fr-FR"/>
          </a:p>
        </p:txBody>
      </p:sp>
      <p:pic>
        <p:nvPicPr>
          <p:cNvPr id="8" name="Image 7" descr="pl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95770" y="2210751"/>
            <a:ext cx="1362265" cy="1362265"/>
          </a:xfrm>
          <a:prstGeom prst="rect">
            <a:avLst/>
          </a:prstGeom>
        </p:spPr>
      </p:pic>
      <p:pic>
        <p:nvPicPr>
          <p:cNvPr id="9" name="Image 8" descr="moi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48164" y="4293096"/>
            <a:ext cx="1257476" cy="110505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Google </a:t>
            </a:r>
            <a:r>
              <a:rPr lang="fr-FR" sz="4400" dirty="0" err="1" smtClean="0">
                <a:latin typeface="Constantia" pitchFamily="18" charset="0"/>
              </a:rPr>
              <a:t>Guice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Démonstration</a:t>
            </a:r>
          </a:p>
        </p:txBody>
      </p:sp>
      <p:pic>
        <p:nvPicPr>
          <p:cNvPr id="8" name="Image 7" descr="croise doig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2071687"/>
            <a:ext cx="4434640" cy="3949601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Google </a:t>
            </a:r>
            <a:r>
              <a:rPr lang="fr-FR" sz="1400" b="1" u="sng" dirty="0" err="1" smtClean="0">
                <a:solidFill>
                  <a:schemeClr val="bg2"/>
                </a:solidFill>
              </a:rPr>
              <a:t>Guice</a:t>
            </a:r>
            <a:endParaRPr lang="fr-FR" sz="1400" b="1" u="sng" dirty="0" smtClean="0">
              <a:solidFill>
                <a:schemeClr val="bg2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Conclusion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</a:pPr>
            <a:r>
              <a:rPr lang="fr-FR" sz="2400" dirty="0" smtClean="0"/>
              <a:t>Réduit le temps de maintenance en cas de changement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Permet plusieurs configurations avec le même code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Permet l’utilisation de </a:t>
            </a:r>
            <a:r>
              <a:rPr lang="fr-FR" sz="2400" dirty="0" err="1" smtClean="0"/>
              <a:t>Mocks</a:t>
            </a:r>
            <a:r>
              <a:rPr lang="fr-FR" sz="2400" dirty="0" smtClean="0"/>
              <a:t> facilement</a:t>
            </a:r>
          </a:p>
          <a:p>
            <a:pPr marL="0" indent="0">
              <a:lnSpc>
                <a:spcPct val="150000"/>
              </a:lnSpc>
            </a:pPr>
            <a:r>
              <a:rPr lang="fr-FR" sz="2400" dirty="0" smtClean="0"/>
              <a:t>Facile à prendre en main</a:t>
            </a:r>
            <a:endParaRPr lang="fr-FR" sz="22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L’injection de dépendance</a:t>
            </a: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28</a:t>
            </a:fld>
            <a:endParaRPr lang="fr-FR"/>
          </a:p>
        </p:txBody>
      </p:sp>
      <p:pic>
        <p:nvPicPr>
          <p:cNvPr id="8" name="Image 7" descr="easy-but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4581128"/>
            <a:ext cx="1714500" cy="17145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Conclusion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981200"/>
            <a:ext cx="7380312" cy="4114800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fr-FR" sz="2400" dirty="0" err="1" smtClean="0"/>
              <a:t>Frameworks</a:t>
            </a:r>
            <a:r>
              <a:rPr lang="fr-FR" sz="2400" dirty="0" smtClean="0"/>
              <a:t> très similaires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fr-FR" sz="2400" dirty="0" err="1" smtClean="0"/>
              <a:t>Spring</a:t>
            </a:r>
            <a:r>
              <a:rPr lang="fr-FR" sz="2400" dirty="0" smtClean="0"/>
              <a:t> reste très utilisé dont l’</a:t>
            </a:r>
            <a:r>
              <a:rPr lang="fr-FR" sz="2400" dirty="0" err="1" smtClean="0"/>
              <a:t>IoC</a:t>
            </a:r>
            <a:endParaRPr lang="fr-FR" sz="2400" dirty="0" smtClean="0"/>
          </a:p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Mais lourd et format compliqué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À utiliser avec le </a:t>
            </a:r>
            <a:r>
              <a:rPr lang="fr-FR" sz="2400" dirty="0" err="1" smtClean="0"/>
              <a:t>framework</a:t>
            </a:r>
            <a:r>
              <a:rPr lang="fr-FR" sz="2400" dirty="0" smtClean="0"/>
              <a:t> </a:t>
            </a:r>
            <a:r>
              <a:rPr lang="fr-FR" sz="2400" dirty="0" err="1" smtClean="0"/>
              <a:t>Spring</a:t>
            </a:r>
            <a:endParaRPr lang="fr-FR" sz="2400" dirty="0" smtClean="0"/>
          </a:p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Sinon </a:t>
            </a:r>
            <a:r>
              <a:rPr lang="fr-FR" sz="2400" dirty="0" err="1" smtClean="0"/>
              <a:t>Guice</a:t>
            </a:r>
            <a:r>
              <a:rPr lang="fr-FR" sz="2400" dirty="0" smtClean="0"/>
              <a:t> très léger et plus agréable à utiliser</a:t>
            </a:r>
            <a:endParaRPr lang="fr-FR" sz="22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76683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Spring</a:t>
            </a: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ou </a:t>
            </a:r>
            <a:r>
              <a:rPr lang="fr-FR" sz="3200" b="1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Guice</a:t>
            </a:r>
            <a:r>
              <a:rPr lang="fr-FR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?</a:t>
            </a: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1028700"/>
            <a:ext cx="6215608" cy="1143000"/>
          </a:xfrm>
          <a:noFill/>
          <a:ln/>
        </p:spPr>
        <p:txBody>
          <a:bodyPr/>
          <a:lstStyle/>
          <a:p>
            <a:r>
              <a:rPr lang="fr-FR" dirty="0" smtClean="0">
                <a:latin typeface="Constantia" pitchFamily="18" charset="0"/>
              </a:rPr>
              <a:t>Introduction</a:t>
            </a:r>
            <a:endParaRPr lang="fr-FR" dirty="0">
              <a:latin typeface="Constantia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2122512"/>
            <a:ext cx="6912768" cy="4114800"/>
          </a:xfrm>
          <a:noFill/>
          <a:ln/>
        </p:spPr>
        <p:txBody>
          <a:bodyPr/>
          <a:lstStyle/>
          <a:p>
            <a:r>
              <a:rPr lang="fr-FR" dirty="0" smtClean="0"/>
              <a:t>Dérivé du principe d’inversion de contrôle</a:t>
            </a:r>
          </a:p>
          <a:p>
            <a:r>
              <a:rPr lang="fr-FR" dirty="0" smtClean="0"/>
              <a:t>Utilisé pour avoir des applications modulaires</a:t>
            </a:r>
          </a:p>
          <a:p>
            <a:r>
              <a:rPr lang="fr-FR" dirty="0" smtClean="0"/>
              <a:t>Facilite l’utilisation de </a:t>
            </a:r>
            <a:r>
              <a:rPr lang="fr-FR" dirty="0" err="1" smtClean="0"/>
              <a:t>Mocks</a:t>
            </a:r>
            <a:endParaRPr lang="fr-FR" dirty="0" smtClean="0"/>
          </a:p>
          <a:p>
            <a:r>
              <a:rPr lang="fr-FR" dirty="0" smtClean="0"/>
              <a:t>Utilisé pour la programmation orientée aspect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lego-creator-house-49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0"/>
            <a:ext cx="2627784" cy="2194884"/>
          </a:xfrm>
          <a:prstGeom prst="rect">
            <a:avLst/>
          </a:prstGeom>
        </p:spPr>
      </p:pic>
      <p:sp>
        <p:nvSpPr>
          <p:cNvPr id="6" name="Rectangle à coins arrondis 5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err="1" smtClean="0">
                <a:latin typeface="Constantia" pitchFamily="18" charset="0"/>
              </a:rPr>
              <a:t>Webographie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196752"/>
            <a:ext cx="7380312" cy="4899248"/>
          </a:xfrm>
          <a:noFill/>
          <a:ln/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2"/>
              </a:rPr>
              <a:t>http://www.springsource.com/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3"/>
              </a:rPr>
              <a:t>http://code.google.com/p/google-guice/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4"/>
              </a:rPr>
              <a:t>http://www.picocontainer.org/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5"/>
              </a:rPr>
              <a:t>http://excalibur.apache.org/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6"/>
              </a:rPr>
              <a:t>http://www.dotnetguru.org/articles/dossiers/ioc/ioc.htm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r>
              <a:rPr lang="fr-FR" sz="2000" dirty="0" smtClean="0">
                <a:hlinkClick r:id="rId7"/>
              </a:rPr>
              <a:t>http://martinfowler.com/articles/injection.html</a:t>
            </a: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  <a:buNone/>
            </a:pPr>
            <a:endParaRPr lang="fr-FR" sz="20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endParaRPr lang="fr-FR" sz="2400" dirty="0" smtClean="0"/>
          </a:p>
          <a:p>
            <a:pPr marL="0" indent="0">
              <a:lnSpc>
                <a:spcPct val="150000"/>
              </a:lnSpc>
              <a:spcAft>
                <a:spcPts val="2400"/>
              </a:spcAft>
            </a:pPr>
            <a:endParaRPr lang="fr-FR" sz="2400" dirty="0" smtClean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492896"/>
            <a:ext cx="7278266" cy="1143000"/>
          </a:xfrm>
          <a:noFill/>
          <a:ln/>
        </p:spPr>
        <p:txBody>
          <a:bodyPr/>
          <a:lstStyle/>
          <a:p>
            <a:pPr algn="ctr"/>
            <a:r>
              <a:rPr lang="fr-FR" dirty="0" smtClean="0">
                <a:latin typeface="Constantia" pitchFamily="18" charset="0"/>
              </a:rPr>
              <a:t>Des questions ? </a:t>
            </a:r>
            <a:endParaRPr lang="fr-FR" dirty="0">
              <a:latin typeface="Constantia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31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99792" y="1028700"/>
            <a:ext cx="6215608" cy="1143000"/>
          </a:xfrm>
          <a:noFill/>
          <a:ln/>
        </p:spPr>
        <p:txBody>
          <a:bodyPr/>
          <a:lstStyle/>
          <a:p>
            <a:r>
              <a:rPr lang="fr-FR" dirty="0" smtClean="0">
                <a:latin typeface="Constantia" pitchFamily="18" charset="0"/>
              </a:rPr>
              <a:t>Introduction</a:t>
            </a:r>
            <a:endParaRPr lang="fr-FR" dirty="0">
              <a:latin typeface="Constantia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2122512"/>
            <a:ext cx="6912768" cy="41148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Plusieurs types d’injection :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Injection par constructeur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Injection par interface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Injection par mutateur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Injection par champs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lego-creator-house-49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0"/>
            <a:ext cx="2627784" cy="2194884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ependencyInversionPrinciple_0278F9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124744"/>
            <a:ext cx="6408712" cy="512697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035152"/>
          </a:xfrm>
          <a:noFill/>
          <a:ln/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Dépendance : utilisation de méthodes d’une autre classe</a:t>
            </a:r>
            <a:endParaRPr lang="fr-FR" sz="24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Généralement fait par un « new » dans le code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dirty="0" smtClean="0"/>
              <a:t>Pas modulaire, difficile </a:t>
            </a:r>
            <a:r>
              <a:rPr lang="fr-FR" sz="2400" dirty="0"/>
              <a:t>à</a:t>
            </a:r>
            <a:r>
              <a:rPr lang="fr-FR" sz="2400" dirty="0" smtClean="0"/>
              <a:t> maintenir, ne permet pas le changement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426030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 de base </a:t>
            </a:r>
          </a:p>
        </p:txBody>
      </p:sp>
      <p:pic>
        <p:nvPicPr>
          <p:cNvPr id="7" name="Image 6" descr="Image2f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4941168"/>
            <a:ext cx="5314286" cy="914286"/>
          </a:xfrm>
          <a:prstGeom prst="rect">
            <a:avLst/>
          </a:prstGeom>
        </p:spPr>
      </p:pic>
      <p:sp>
        <p:nvSpPr>
          <p:cNvPr id="8" name="Rectangle à coins arrondis 7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132856"/>
            <a:ext cx="7380312" cy="396314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Permet à la classe A d’utiliser une interface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Plusieurs implémentations de l’interface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Toujours un « new » dans le code de A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Pas beaucoup avancé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426030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Avec une interface</a:t>
            </a:r>
          </a:p>
        </p:txBody>
      </p:sp>
      <p:pic>
        <p:nvPicPr>
          <p:cNvPr id="8" name="Image 7" descr="Image1f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4941168"/>
            <a:ext cx="7525222" cy="1217809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060848"/>
            <a:ext cx="7380312" cy="4035152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Un seul new de la classe B dans tout le code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Changement d’implémentation facile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FR" sz="2400" dirty="0" smtClean="0"/>
              <a:t>Pattern </a:t>
            </a:r>
            <a:r>
              <a:rPr lang="fr-FR" sz="2400" dirty="0" err="1" smtClean="0"/>
              <a:t>Factory</a:t>
            </a:r>
            <a:r>
              <a:rPr lang="fr-FR" sz="2400" dirty="0" smtClean="0"/>
              <a:t> lourd, pas toujours évident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51856" y="1124744"/>
            <a:ext cx="426030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Avec une </a:t>
            </a:r>
            <a:r>
              <a:rPr kumimoji="1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factory</a:t>
            </a:r>
            <a:endParaRPr kumimoji="1" lang="fr-FR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Image 7" descr="factoryf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4509120"/>
            <a:ext cx="6300192" cy="1476607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60296" cy="1143000"/>
          </a:xfrm>
          <a:noFill/>
          <a:ln/>
        </p:spPr>
        <p:txBody>
          <a:bodyPr/>
          <a:lstStyle/>
          <a:p>
            <a:pPr algn="ctr"/>
            <a:r>
              <a:rPr lang="fr-FR" sz="4400" dirty="0" smtClean="0">
                <a:latin typeface="Constantia" pitchFamily="18" charset="0"/>
              </a:rPr>
              <a:t>Concepts</a:t>
            </a:r>
            <a:endParaRPr lang="fr-FR" sz="4400" dirty="0">
              <a:latin typeface="Constant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2132856"/>
            <a:ext cx="7380312" cy="3963144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400" dirty="0" smtClean="0"/>
              <a:t>Passage de l’implémentation dans le constructeur</a:t>
            </a:r>
            <a:endParaRPr lang="fr-FR" sz="2400" dirty="0"/>
          </a:p>
          <a:p>
            <a:pPr>
              <a:lnSpc>
                <a:spcPct val="150000"/>
              </a:lnSpc>
            </a:pPr>
            <a:r>
              <a:rPr lang="fr-FR" sz="2400" dirty="0" smtClean="0"/>
              <a:t>Rapide à coder, facile à utiliser</a:t>
            </a:r>
            <a:endParaRPr lang="fr-FR" sz="2400" dirty="0"/>
          </a:p>
          <a:p>
            <a:pPr>
              <a:lnSpc>
                <a:spcPct val="150000"/>
              </a:lnSpc>
            </a:pPr>
            <a:r>
              <a:rPr lang="fr-FR" sz="2400" dirty="0" smtClean="0"/>
              <a:t>Dispersion des implémentations dans le code</a:t>
            </a:r>
          </a:p>
          <a:p>
            <a:endParaRPr lang="fr-FR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75656" y="1124744"/>
            <a:ext cx="60486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 injectant manuellement</a:t>
            </a:r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72008" y="2276872"/>
            <a:ext cx="1619672" cy="2448272"/>
          </a:xfrm>
          <a:prstGeom prst="round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 w="25400" cap="flat" cmpd="sng" algn="ctr">
            <a:solidFill>
              <a:schemeClr val="bg2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b="1" u="sng" dirty="0" smtClean="0">
                <a:solidFill>
                  <a:schemeClr val="bg2"/>
                </a:solidFill>
              </a:rPr>
              <a:t>Concepts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Spring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IoC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Google </a:t>
            </a:r>
            <a:r>
              <a:rPr lang="fr-FR" sz="1400" dirty="0" err="1" smtClean="0">
                <a:solidFill>
                  <a:schemeClr val="bg1">
                    <a:lumMod val="50000"/>
                  </a:schemeClr>
                </a:solidFill>
              </a:rPr>
              <a:t>Guice</a:t>
            </a:r>
            <a:endParaRPr lang="fr-FR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Conclusion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E07-4FC2-4768-A52E-05E6BEBD5E7A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8" name="Image 7" descr="image3f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4221088"/>
            <a:ext cx="6858955" cy="186018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0"/>
  <p:tag name="HOTSPOTTYPE" val="NextSlide"/>
  <p:tag name="DEFINEDINNAVIGATOR" val="False"/>
</p:tagLst>
</file>

<file path=ppt/theme/theme1.xml><?xml version="1.0" encoding="utf-8"?>
<a:theme xmlns:a="http://schemas.openxmlformats.org/drawingml/2006/main" name="Présentation - Présentation d'un sujet divers">
  <a:themeElements>
    <a:clrScheme name="Thème Office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Thème Offic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hème Office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- Présentation d'un sujet divers</Template>
  <TotalTime>897</TotalTime>
  <Words>1115</Words>
  <Application>Microsoft Office PowerPoint</Application>
  <PresentationFormat>Affichage à l'écran (4:3)</PresentationFormat>
  <Paragraphs>387</Paragraphs>
  <Slides>31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Présentation - Présentation d'un sujet divers</vt:lpstr>
      <vt:lpstr>Injection de dépendances</vt:lpstr>
      <vt:lpstr>Plan</vt:lpstr>
      <vt:lpstr>Introduction</vt:lpstr>
      <vt:lpstr>Introduction</vt:lpstr>
      <vt:lpstr>Concepts</vt:lpstr>
      <vt:lpstr>Concepts</vt:lpstr>
      <vt:lpstr>Concepts</vt:lpstr>
      <vt:lpstr>Concepts</vt:lpstr>
      <vt:lpstr>Concepts</vt:lpstr>
      <vt:lpstr>Concepts</vt:lpstr>
      <vt:lpstr>Concepts</vt:lpstr>
      <vt:lpstr>Concepts</vt:lpstr>
      <vt:lpstr>Concepts</vt:lpstr>
      <vt:lpstr>Spring IoC</vt:lpstr>
      <vt:lpstr>Spring IoC</vt:lpstr>
      <vt:lpstr>Spring IoC</vt:lpstr>
      <vt:lpstr>Spring IoC</vt:lpstr>
      <vt:lpstr>Spring IoC</vt:lpstr>
      <vt:lpstr>Spring IoC</vt:lpstr>
      <vt:lpstr>Spring IoC</vt:lpstr>
      <vt:lpstr>Google Guice</vt:lpstr>
      <vt:lpstr>Google Guice</vt:lpstr>
      <vt:lpstr>Google Guice</vt:lpstr>
      <vt:lpstr>Google Guice</vt:lpstr>
      <vt:lpstr>Google Guice</vt:lpstr>
      <vt:lpstr>Google Guice</vt:lpstr>
      <vt:lpstr>Google Guice</vt:lpstr>
      <vt:lpstr>Conclusion</vt:lpstr>
      <vt:lpstr>Conclusion</vt:lpstr>
      <vt:lpstr>Webographie</vt:lpstr>
      <vt:lpstr>Des questions 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Injection de dépendances</dc:title>
  <dc:creator>Griffon</dc:creator>
  <cp:lastModifiedBy>Griffon</cp:lastModifiedBy>
  <cp:revision>134</cp:revision>
  <dcterms:created xsi:type="dcterms:W3CDTF">2011-01-18T07:50:59Z</dcterms:created>
  <dcterms:modified xsi:type="dcterms:W3CDTF">2011-01-25T08:48:47Z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TC010437961036</vt:lpwstr>
  </property>
</Properties>
</file>